
<file path=[Content_Types].xml><?xml version="1.0" encoding="utf-8"?>
<Types xmlns="http://schemas.openxmlformats.org/package/2006/content-types">
  <Default Extension="jpg&amp;ehk=FWYMj5Ai947Dh" ContentType="image/jpeg"/>
  <Default Extension="jpg&amp;ehk=9I2QYJUZxsYRBfOpOLqQFw&amp;pid=OfficeInsert"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3" r:id="rId1"/>
  </p:sldMasterIdLst>
  <p:notesMasterIdLst>
    <p:notesMasterId r:id="rId24"/>
  </p:notesMasterIdLst>
  <p:handoutMasterIdLst>
    <p:handoutMasterId r:id="rId25"/>
  </p:handoutMasterIdLst>
  <p:sldIdLst>
    <p:sldId id="256" r:id="rId2"/>
    <p:sldId id="257" r:id="rId3"/>
    <p:sldId id="262" r:id="rId4"/>
    <p:sldId id="259" r:id="rId5"/>
    <p:sldId id="258" r:id="rId6"/>
    <p:sldId id="264" r:id="rId7"/>
    <p:sldId id="265" r:id="rId8"/>
    <p:sldId id="263" r:id="rId9"/>
    <p:sldId id="266" r:id="rId10"/>
    <p:sldId id="269" r:id="rId11"/>
    <p:sldId id="274" r:id="rId12"/>
    <p:sldId id="276" r:id="rId13"/>
    <p:sldId id="275" r:id="rId14"/>
    <p:sldId id="277" r:id="rId15"/>
    <p:sldId id="268" r:id="rId16"/>
    <p:sldId id="267" r:id="rId17"/>
    <p:sldId id="260" r:id="rId18"/>
    <p:sldId id="261" r:id="rId19"/>
    <p:sldId id="270" r:id="rId20"/>
    <p:sldId id="273"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67" d="100"/>
          <a:sy n="67"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511BD5-6987-4B9B-9B0A-97530F639389}" type="datetimeFigureOut">
              <a:rPr lang="en-CA" smtClean="0"/>
              <a:t>2017-02-20</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5448C-AA6B-4E52-B824-DE60C610050D}" type="slidenum">
              <a:rPr lang="en-CA" smtClean="0"/>
              <a:t>‹#›</a:t>
            </a:fld>
            <a:endParaRPr lang="en-CA"/>
          </a:p>
        </p:txBody>
      </p:sp>
    </p:spTree>
    <p:extLst>
      <p:ext uri="{BB962C8B-B14F-4D97-AF65-F5344CB8AC3E}">
        <p14:creationId xmlns:p14="http://schemas.microsoft.com/office/powerpoint/2010/main" val="617815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160BF-83BC-47AA-B50B-FA4549B2B52E}" type="datetimeFigureOut">
              <a:rPr lang="en-CA" smtClean="0"/>
              <a:t>2017-02-20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34779-B5DB-4A04-82B5-8787DBC61DA3}" type="slidenum">
              <a:rPr lang="en-CA" smtClean="0"/>
              <a:t>‹#›</a:t>
            </a:fld>
            <a:endParaRPr lang="en-CA"/>
          </a:p>
        </p:txBody>
      </p:sp>
    </p:spTree>
    <p:extLst>
      <p:ext uri="{BB962C8B-B14F-4D97-AF65-F5344CB8AC3E}">
        <p14:creationId xmlns:p14="http://schemas.microsoft.com/office/powerpoint/2010/main" val="122778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a:t>
            </a:fld>
            <a:endParaRPr lang="en-CA"/>
          </a:p>
        </p:txBody>
      </p:sp>
    </p:spTree>
    <p:extLst>
      <p:ext uri="{BB962C8B-B14F-4D97-AF65-F5344CB8AC3E}">
        <p14:creationId xmlns:p14="http://schemas.microsoft.com/office/powerpoint/2010/main" val="4093450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10</a:t>
            </a:fld>
            <a:endParaRPr lang="en-CA"/>
          </a:p>
        </p:txBody>
      </p:sp>
    </p:spTree>
    <p:extLst>
      <p:ext uri="{BB962C8B-B14F-4D97-AF65-F5344CB8AC3E}">
        <p14:creationId xmlns:p14="http://schemas.microsoft.com/office/powerpoint/2010/main" val="179955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11</a:t>
            </a:fld>
            <a:endParaRPr lang="en-CA"/>
          </a:p>
        </p:txBody>
      </p:sp>
    </p:spTree>
    <p:extLst>
      <p:ext uri="{BB962C8B-B14F-4D97-AF65-F5344CB8AC3E}">
        <p14:creationId xmlns:p14="http://schemas.microsoft.com/office/powerpoint/2010/main" val="177476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12</a:t>
            </a:fld>
            <a:endParaRPr lang="en-CA"/>
          </a:p>
        </p:txBody>
      </p:sp>
    </p:spTree>
    <p:extLst>
      <p:ext uri="{BB962C8B-B14F-4D97-AF65-F5344CB8AC3E}">
        <p14:creationId xmlns:p14="http://schemas.microsoft.com/office/powerpoint/2010/main" val="418628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13</a:t>
            </a:fld>
            <a:endParaRPr lang="en-CA"/>
          </a:p>
        </p:txBody>
      </p:sp>
    </p:spTree>
    <p:extLst>
      <p:ext uri="{BB962C8B-B14F-4D97-AF65-F5344CB8AC3E}">
        <p14:creationId xmlns:p14="http://schemas.microsoft.com/office/powerpoint/2010/main" val="407382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14</a:t>
            </a:fld>
            <a:endParaRPr lang="en-CA"/>
          </a:p>
        </p:txBody>
      </p:sp>
    </p:spTree>
    <p:extLst>
      <p:ext uri="{BB962C8B-B14F-4D97-AF65-F5344CB8AC3E}">
        <p14:creationId xmlns:p14="http://schemas.microsoft.com/office/powerpoint/2010/main" val="124951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15</a:t>
            </a:fld>
            <a:endParaRPr lang="en-CA"/>
          </a:p>
        </p:txBody>
      </p:sp>
    </p:spTree>
    <p:extLst>
      <p:ext uri="{BB962C8B-B14F-4D97-AF65-F5344CB8AC3E}">
        <p14:creationId xmlns:p14="http://schemas.microsoft.com/office/powerpoint/2010/main" val="329521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16</a:t>
            </a:fld>
            <a:endParaRPr lang="en-CA"/>
          </a:p>
        </p:txBody>
      </p:sp>
    </p:spTree>
    <p:extLst>
      <p:ext uri="{BB962C8B-B14F-4D97-AF65-F5344CB8AC3E}">
        <p14:creationId xmlns:p14="http://schemas.microsoft.com/office/powerpoint/2010/main" val="289650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17</a:t>
            </a:fld>
            <a:endParaRPr lang="en-CA"/>
          </a:p>
        </p:txBody>
      </p:sp>
    </p:spTree>
    <p:extLst>
      <p:ext uri="{BB962C8B-B14F-4D97-AF65-F5344CB8AC3E}">
        <p14:creationId xmlns:p14="http://schemas.microsoft.com/office/powerpoint/2010/main" val="224353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18</a:t>
            </a:fld>
            <a:endParaRPr lang="en-CA"/>
          </a:p>
        </p:txBody>
      </p:sp>
    </p:spTree>
    <p:extLst>
      <p:ext uri="{BB962C8B-B14F-4D97-AF65-F5344CB8AC3E}">
        <p14:creationId xmlns:p14="http://schemas.microsoft.com/office/powerpoint/2010/main" val="318908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19</a:t>
            </a:fld>
            <a:endParaRPr lang="en-CA"/>
          </a:p>
        </p:txBody>
      </p:sp>
    </p:spTree>
    <p:extLst>
      <p:ext uri="{BB962C8B-B14F-4D97-AF65-F5344CB8AC3E}">
        <p14:creationId xmlns:p14="http://schemas.microsoft.com/office/powerpoint/2010/main" val="44063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2</a:t>
            </a:fld>
            <a:endParaRPr lang="en-CA"/>
          </a:p>
        </p:txBody>
      </p:sp>
    </p:spTree>
    <p:extLst>
      <p:ext uri="{BB962C8B-B14F-4D97-AF65-F5344CB8AC3E}">
        <p14:creationId xmlns:p14="http://schemas.microsoft.com/office/powerpoint/2010/main" val="2012005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20</a:t>
            </a:fld>
            <a:endParaRPr lang="en-CA"/>
          </a:p>
        </p:txBody>
      </p:sp>
    </p:spTree>
    <p:extLst>
      <p:ext uri="{BB962C8B-B14F-4D97-AF65-F5344CB8AC3E}">
        <p14:creationId xmlns:p14="http://schemas.microsoft.com/office/powerpoint/2010/main" val="221721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21</a:t>
            </a:fld>
            <a:endParaRPr lang="en-CA"/>
          </a:p>
        </p:txBody>
      </p:sp>
    </p:spTree>
    <p:extLst>
      <p:ext uri="{BB962C8B-B14F-4D97-AF65-F5344CB8AC3E}">
        <p14:creationId xmlns:p14="http://schemas.microsoft.com/office/powerpoint/2010/main" val="4053685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22</a:t>
            </a:fld>
            <a:endParaRPr lang="en-CA"/>
          </a:p>
        </p:txBody>
      </p:sp>
    </p:spTree>
    <p:extLst>
      <p:ext uri="{BB962C8B-B14F-4D97-AF65-F5344CB8AC3E}">
        <p14:creationId xmlns:p14="http://schemas.microsoft.com/office/powerpoint/2010/main" val="28197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3</a:t>
            </a:fld>
            <a:endParaRPr lang="en-CA"/>
          </a:p>
        </p:txBody>
      </p:sp>
    </p:spTree>
    <p:extLst>
      <p:ext uri="{BB962C8B-B14F-4D97-AF65-F5344CB8AC3E}">
        <p14:creationId xmlns:p14="http://schemas.microsoft.com/office/powerpoint/2010/main" val="222975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4</a:t>
            </a:fld>
            <a:endParaRPr lang="en-CA"/>
          </a:p>
        </p:txBody>
      </p:sp>
    </p:spTree>
    <p:extLst>
      <p:ext uri="{BB962C8B-B14F-4D97-AF65-F5344CB8AC3E}">
        <p14:creationId xmlns:p14="http://schemas.microsoft.com/office/powerpoint/2010/main" val="390662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5</a:t>
            </a:fld>
            <a:endParaRPr lang="en-CA"/>
          </a:p>
        </p:txBody>
      </p:sp>
    </p:spTree>
    <p:extLst>
      <p:ext uri="{BB962C8B-B14F-4D97-AF65-F5344CB8AC3E}">
        <p14:creationId xmlns:p14="http://schemas.microsoft.com/office/powerpoint/2010/main" val="5594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6</a:t>
            </a:fld>
            <a:endParaRPr lang="en-CA"/>
          </a:p>
        </p:txBody>
      </p:sp>
    </p:spTree>
    <p:extLst>
      <p:ext uri="{BB962C8B-B14F-4D97-AF65-F5344CB8AC3E}">
        <p14:creationId xmlns:p14="http://schemas.microsoft.com/office/powerpoint/2010/main" val="5579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7</a:t>
            </a:fld>
            <a:endParaRPr lang="en-CA"/>
          </a:p>
        </p:txBody>
      </p:sp>
    </p:spTree>
    <p:extLst>
      <p:ext uri="{BB962C8B-B14F-4D97-AF65-F5344CB8AC3E}">
        <p14:creationId xmlns:p14="http://schemas.microsoft.com/office/powerpoint/2010/main" val="170068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8</a:t>
            </a:fld>
            <a:endParaRPr lang="en-CA"/>
          </a:p>
        </p:txBody>
      </p:sp>
    </p:spTree>
    <p:extLst>
      <p:ext uri="{BB962C8B-B14F-4D97-AF65-F5344CB8AC3E}">
        <p14:creationId xmlns:p14="http://schemas.microsoft.com/office/powerpoint/2010/main" val="11192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B34779-B5DB-4A04-82B5-8787DBC61DA3}" type="slidenum">
              <a:rPr lang="en-CA" smtClean="0"/>
              <a:t>9</a:t>
            </a:fld>
            <a:endParaRPr lang="en-CA"/>
          </a:p>
        </p:txBody>
      </p:sp>
    </p:spTree>
    <p:extLst>
      <p:ext uri="{BB962C8B-B14F-4D97-AF65-F5344CB8AC3E}">
        <p14:creationId xmlns:p14="http://schemas.microsoft.com/office/powerpoint/2010/main" val="209247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76AD2B7-8157-49C0-BE78-0BC3CB15E6EB}" type="datetime1">
              <a:rPr lang="en-US" smtClean="0"/>
              <a:t>2/20/2017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852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1EADC3-6122-4F6F-84C0-C23E92308EA9}" type="datetime1">
              <a:rPr lang="en-US" smtClean="0"/>
              <a:t>2/20/2017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256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4E922F9-9EC1-47BD-8F2C-E4FFE0A10281}" type="datetime1">
              <a:rPr lang="en-US" smtClean="0"/>
              <a:t>2/20/2017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170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CF0CD0C-5260-4D0E-A729-E8198BEACA20}" type="datetime1">
              <a:rPr lang="en-US" smtClean="0"/>
              <a:t>2/20/2017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5597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A26488-8279-4412-83AE-D71BD0E6975B}" type="datetime1">
              <a:rPr lang="en-US" smtClean="0"/>
              <a:t>2/20/2017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150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A0E2E4-6772-42BF-8203-393DC81B3465}" type="datetime1">
              <a:rPr lang="en-US" smtClean="0"/>
              <a:t>2/20/2017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3173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86E4B24-68E0-40EA-BD08-B6CD9DAAF1DE}" type="datetime1">
              <a:rPr lang="en-US" smtClean="0"/>
              <a:t>2/20/2017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393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7616B-BCA1-4B49-B9C0-92A51FD00967}" type="datetime1">
              <a:rPr lang="en-US" smtClean="0"/>
              <a:t>2/20/2017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564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34515-BEC0-4A4D-90CD-2644B1220D60}" type="datetime1">
              <a:rPr lang="en-US" smtClean="0"/>
              <a:t>2/20/2017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62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84816-35BF-4B8B-A8E3-9A0E2C77A4D9}" type="datetime1">
              <a:rPr lang="en-US" smtClean="0"/>
              <a:t>2/20/2017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11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28E87A-7764-45CD-8C7B-4A8AF76A8BB7}" type="datetime1">
              <a:rPr lang="en-US" smtClean="0"/>
              <a:t>2/20/2017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35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D9BEC0-A17E-4798-B8C5-E4E9801A9D1F}" type="datetime1">
              <a:rPr lang="en-US" smtClean="0"/>
              <a:t>2/20/2017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576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6C4F7-B119-43C6-A315-02188A723B8B}" type="datetime1">
              <a:rPr lang="en-US" smtClean="0"/>
              <a:t>2/20/2017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006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8B09C7-7852-4815-9319-6270873B565F}" type="datetime1">
              <a:rPr lang="en-US" smtClean="0"/>
              <a:t>2/20/2017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429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74103-D314-4875-8FED-38D17497D100}" type="datetime1">
              <a:rPr lang="en-US" smtClean="0"/>
              <a:t>2/20/2017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03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B623E0-BAF4-468F-B5D9-70A29302F1D9}" type="datetime1">
              <a:rPr lang="en-US" smtClean="0"/>
              <a:t>2/20/2017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30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EB7C47-29A3-49CC-9800-49A6E1C51BC3}" type="datetime1">
              <a:rPr lang="en-US" smtClean="0"/>
              <a:t>2/20/2017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149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A81F9A69-009C-46FE-B41A-14F105200EAC}" type="datetime1">
              <a:rPr lang="en-US" smtClean="0"/>
              <a:t>2/20/2017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068919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amp;ehk=9I2QYJUZxsYRBfOpOLqQFw&amp;pid=OfficeInsert"/><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amp;ehk=FWYMj5Ai947Dh"/><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4929" y="4679153"/>
            <a:ext cx="4260009" cy="1278735"/>
          </a:xfrm>
        </p:spPr>
        <p:txBody>
          <a:bodyPr>
            <a:normAutofit/>
          </a:bodyPr>
          <a:lstStyle/>
          <a:p>
            <a:r>
              <a:rPr lang="en-CA" b="1" dirty="0">
                <a:solidFill>
                  <a:srgbClr val="FFFF00"/>
                </a:solidFill>
              </a:rPr>
              <a:t>Presented</a:t>
            </a:r>
          </a:p>
          <a:p>
            <a:r>
              <a:rPr lang="en-CA" b="1" dirty="0">
                <a:solidFill>
                  <a:srgbClr val="FFFF00"/>
                </a:solidFill>
              </a:rPr>
              <a:t>Lori Lukinuk, CP, PRP, </a:t>
            </a:r>
          </a:p>
          <a:p>
            <a:r>
              <a:rPr lang="en-CA" b="1" dirty="0">
                <a:solidFill>
                  <a:srgbClr val="FFFF00"/>
                </a:solidFill>
              </a:rPr>
              <a:t>Parliamentary Services</a:t>
            </a:r>
          </a:p>
        </p:txBody>
      </p:sp>
      <p:pic>
        <p:nvPicPr>
          <p:cNvPr id="5" name="Picture 4"/>
          <p:cNvPicPr>
            <a:picLocks noChangeAspect="1"/>
          </p:cNvPicPr>
          <p:nvPr/>
        </p:nvPicPr>
        <p:blipFill>
          <a:blip r:embed="rId3"/>
          <a:stretch>
            <a:fillRect/>
          </a:stretch>
        </p:blipFill>
        <p:spPr>
          <a:xfrm>
            <a:off x="614363" y="571452"/>
            <a:ext cx="10958512" cy="4107701"/>
          </a:xfrm>
          <a:prstGeom prst="rect">
            <a:avLst/>
          </a:prstGeom>
        </p:spPr>
      </p:pic>
      <p:sp>
        <p:nvSpPr>
          <p:cNvPr id="6" name="TextBox 5"/>
          <p:cNvSpPr txBox="1"/>
          <p:nvPr/>
        </p:nvSpPr>
        <p:spPr>
          <a:xfrm>
            <a:off x="2178844" y="1464469"/>
            <a:ext cx="6165056" cy="923330"/>
          </a:xfrm>
          <a:prstGeom prst="rect">
            <a:avLst/>
          </a:prstGeom>
          <a:noFill/>
        </p:spPr>
        <p:txBody>
          <a:bodyPr wrap="square" rtlCol="0">
            <a:spAutoFit/>
          </a:bodyPr>
          <a:lstStyle/>
          <a:p>
            <a:r>
              <a:rPr lang="en-US" sz="5400" b="1" i="1" kern="1200" dirty="0">
                <a:solidFill>
                  <a:schemeClr val="tx1"/>
                </a:solidFill>
                <a:effectLst>
                  <a:outerShdw blurRad="38100" dist="38100" dir="2700000" algn="tl">
                    <a:srgbClr val="000000">
                      <a:alpha val="43137"/>
                    </a:srgbClr>
                  </a:outerShdw>
                </a:effectLst>
                <a:latin typeface="+mn-lt"/>
                <a:ea typeface="+mn-ea"/>
                <a:cs typeface="+mn-cs"/>
              </a:rPr>
              <a:t>Meeting Minutes</a:t>
            </a:r>
          </a:p>
        </p:txBody>
      </p:sp>
    </p:spTree>
    <p:extLst>
      <p:ext uri="{BB962C8B-B14F-4D97-AF65-F5344CB8AC3E}">
        <p14:creationId xmlns:p14="http://schemas.microsoft.com/office/powerpoint/2010/main" val="429224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b="1" dirty="0"/>
            </a:br>
            <a:br>
              <a:rPr lang="en-CA" b="1" dirty="0"/>
            </a:br>
            <a:endParaRPr lang="en-CA" dirty="0"/>
          </a:p>
        </p:txBody>
      </p:sp>
      <p:sp>
        <p:nvSpPr>
          <p:cNvPr id="3" name="Content Placeholder 2"/>
          <p:cNvSpPr>
            <a:spLocks noGrp="1"/>
          </p:cNvSpPr>
          <p:nvPr>
            <p:ph idx="1"/>
          </p:nvPr>
        </p:nvSpPr>
        <p:spPr>
          <a:xfrm>
            <a:off x="1130004" y="2358570"/>
            <a:ext cx="10575083" cy="4257685"/>
          </a:xfrm>
        </p:spPr>
        <p:txBody>
          <a:bodyPr>
            <a:normAutofit fontScale="25000" lnSpcReduction="20000"/>
          </a:bodyPr>
          <a:lstStyle/>
          <a:p>
            <a:pPr marL="0" indent="0">
              <a:buNone/>
            </a:pPr>
            <a:r>
              <a:rPr lang="en-CA" sz="10400" dirty="0">
                <a:solidFill>
                  <a:schemeClr val="tx1"/>
                </a:solidFill>
                <a:latin typeface="Arial" panose="020B0604020202020204" pitchFamily="34" charset="0"/>
                <a:cs typeface="Arial" panose="020B0604020202020204" pitchFamily="34" charset="0"/>
              </a:rPr>
              <a:t>If there are corrections, they can be handled by unanimous consent.  </a:t>
            </a:r>
          </a:p>
          <a:p>
            <a:pPr marL="0" indent="0">
              <a:lnSpc>
                <a:spcPct val="170000"/>
              </a:lnSpc>
              <a:spcBef>
                <a:spcPts val="600"/>
              </a:spcBef>
              <a:buNone/>
            </a:pPr>
            <a:r>
              <a:rPr lang="en-CA" sz="10400" dirty="0">
                <a:solidFill>
                  <a:schemeClr val="tx1"/>
                </a:solidFill>
                <a:latin typeface="Arial" panose="020B0604020202020204" pitchFamily="34" charset="0"/>
                <a:cs typeface="Arial" panose="020B0604020202020204" pitchFamily="34" charset="0"/>
              </a:rPr>
              <a:t>		“Is there any objection to making that correction?”</a:t>
            </a:r>
          </a:p>
          <a:p>
            <a:pPr marL="0" indent="0">
              <a:lnSpc>
                <a:spcPct val="170000"/>
              </a:lnSpc>
              <a:spcBef>
                <a:spcPts val="600"/>
              </a:spcBef>
              <a:buNone/>
            </a:pPr>
            <a:r>
              <a:rPr lang="en-CA" sz="10400" dirty="0">
                <a:solidFill>
                  <a:schemeClr val="tx1"/>
                </a:solidFill>
                <a:latin typeface="Arial" panose="020B0604020202020204" pitchFamily="34" charset="0"/>
                <a:cs typeface="Arial" panose="020B0604020202020204" pitchFamily="34" charset="0"/>
              </a:rPr>
              <a:t>		“There being no objection that correction will be made.”</a:t>
            </a:r>
          </a:p>
          <a:p>
            <a:pPr marL="0" indent="0">
              <a:lnSpc>
                <a:spcPct val="170000"/>
              </a:lnSpc>
              <a:spcBef>
                <a:spcPts val="600"/>
              </a:spcBef>
              <a:buNone/>
            </a:pPr>
            <a:r>
              <a:rPr lang="en-CA" sz="10400" dirty="0">
                <a:solidFill>
                  <a:schemeClr val="tx1"/>
                </a:solidFill>
                <a:latin typeface="Arial" panose="020B0604020202020204" pitchFamily="34" charset="0"/>
                <a:cs typeface="Arial" panose="020B0604020202020204" pitchFamily="34" charset="0"/>
              </a:rPr>
              <a:t>		“Are there any further corrections?”</a:t>
            </a:r>
          </a:p>
          <a:p>
            <a:pPr marL="0" indent="0">
              <a:lnSpc>
                <a:spcPct val="120000"/>
              </a:lnSpc>
              <a:spcBef>
                <a:spcPts val="600"/>
              </a:spcBef>
              <a:buNone/>
            </a:pPr>
            <a:r>
              <a:rPr lang="en-CA" sz="10400" dirty="0">
                <a:solidFill>
                  <a:schemeClr val="tx1"/>
                </a:solidFill>
                <a:latin typeface="Arial" panose="020B0604020202020204" pitchFamily="34" charset="0"/>
                <a:cs typeface="Arial" panose="020B0604020202020204" pitchFamily="34" charset="0"/>
              </a:rPr>
              <a:t>		“There being none, the minutes of December 15, 2016 are 				approved as corrected.”</a:t>
            </a:r>
          </a:p>
          <a:p>
            <a:pPr marL="0" indent="0">
              <a:lnSpc>
                <a:spcPct val="120000"/>
              </a:lnSpc>
              <a:spcBef>
                <a:spcPts val="600"/>
              </a:spcBef>
              <a:buNone/>
            </a:pPr>
            <a:r>
              <a:rPr lang="en-CA" sz="10400" dirty="0">
                <a:solidFill>
                  <a:schemeClr val="tx1"/>
                </a:solidFill>
                <a:latin typeface="Arial" panose="020B0604020202020204" pitchFamily="34" charset="0"/>
                <a:cs typeface="Arial" panose="020B0604020202020204" pitchFamily="34" charset="0"/>
              </a:rPr>
              <a:t>The minutes would read:  The minutes of December 15, 2016 were approved as corrected.</a:t>
            </a:r>
          </a:p>
          <a:p>
            <a:pPr marL="0" indent="0">
              <a:lnSpc>
                <a:spcPct val="120000"/>
              </a:lnSpc>
              <a:buNone/>
            </a:pPr>
            <a:endParaRPr lang="en-CA" sz="4800" dirty="0">
              <a:solidFill>
                <a:schemeClr val="tx1"/>
              </a:solidFill>
              <a:latin typeface="Arial" panose="020B0604020202020204" pitchFamily="34" charset="0"/>
              <a:cs typeface="Arial" panose="020B0604020202020204" pitchFamily="34" charset="0"/>
            </a:endParaRPr>
          </a:p>
          <a:p>
            <a:pPr marL="0" indent="0">
              <a:buNone/>
            </a:pPr>
            <a:endParaRPr lang="en-CA" sz="2800" dirty="0">
              <a:solidFill>
                <a:schemeClr val="tx1"/>
              </a:solidFill>
              <a:latin typeface="Arial" panose="020B0604020202020204" pitchFamily="34" charset="0"/>
              <a:cs typeface="Arial" panose="020B0604020202020204" pitchFamily="34" charset="0"/>
            </a:endParaRPr>
          </a:p>
          <a:p>
            <a:pPr marL="0" indent="0">
              <a:buNone/>
            </a:pPr>
            <a:endParaRPr lang="en-CA" sz="19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CA" sz="3200" dirty="0">
                <a:solidFill>
                  <a:schemeClr val="tx1"/>
                </a:solidFill>
                <a:latin typeface="Arial" panose="020B0604020202020204" pitchFamily="34" charset="0"/>
                <a:cs typeface="Arial" panose="020B0604020202020204" pitchFamily="34" charset="0"/>
              </a:rPr>
              <a:t>	</a:t>
            </a:r>
            <a:endParaRPr lang="en-CA" sz="4300" dirty="0">
              <a:solidFill>
                <a:schemeClr val="tx1"/>
              </a:solidFill>
              <a:latin typeface="Arial" panose="020B0604020202020204" pitchFamily="34" charset="0"/>
              <a:cs typeface="Arial" panose="020B0604020202020204" pitchFamily="34" charset="0"/>
            </a:endParaRPr>
          </a:p>
          <a:p>
            <a:pPr marL="0" indent="0">
              <a:buNone/>
            </a:pPr>
            <a:endParaRPr lang="en-CA"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4" name="Title 1"/>
          <p:cNvSpPr txBox="1">
            <a:spLocks/>
          </p:cNvSpPr>
          <p:nvPr/>
        </p:nvSpPr>
        <p:spPr bwMode="gray">
          <a:xfrm>
            <a:off x="1154953" y="973668"/>
            <a:ext cx="9374935" cy="8122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b="1" dirty="0"/>
              <a:t>Approval of Minutes – cont’d</a:t>
            </a:r>
            <a:br>
              <a:rPr lang="en-CA" b="1" dirty="0"/>
            </a:br>
            <a:r>
              <a:rPr lang="en-CA" sz="2400" b="1" dirty="0"/>
              <a:t>(first time approved)</a:t>
            </a:r>
          </a:p>
        </p:txBody>
      </p:sp>
      <p:sp>
        <p:nvSpPr>
          <p:cNvPr id="6" name="TextBox 5"/>
          <p:cNvSpPr txBox="1"/>
          <p:nvPr/>
        </p:nvSpPr>
        <p:spPr>
          <a:xfrm>
            <a:off x="7300914" y="6400812"/>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40503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b="1"/>
            </a:br>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4"/>
          <p:cNvSpPr/>
          <p:nvPr/>
        </p:nvSpPr>
        <p:spPr>
          <a:xfrm>
            <a:off x="3048000" y="3105835"/>
            <a:ext cx="6096000" cy="646331"/>
          </a:xfrm>
          <a:prstGeom prst="rect">
            <a:avLst/>
          </a:prstGeom>
        </p:spPr>
        <p:txBody>
          <a:bodyPr>
            <a:spAutoFit/>
          </a:bodyPr>
          <a:lstStyle/>
          <a:p>
            <a:br>
              <a:rPr lang="en-CA" b="1" dirty="0"/>
            </a:br>
            <a:endParaRPr lang="en-CA" dirty="0"/>
          </a:p>
        </p:txBody>
      </p:sp>
      <p:sp>
        <p:nvSpPr>
          <p:cNvPr id="7" name="Rectangle 6"/>
          <p:cNvSpPr/>
          <p:nvPr/>
        </p:nvSpPr>
        <p:spPr>
          <a:xfrm>
            <a:off x="1728788" y="2967335"/>
            <a:ext cx="7415212" cy="923330"/>
          </a:xfrm>
          <a:prstGeom prst="rect">
            <a:avLst/>
          </a:prstGeom>
        </p:spPr>
        <p:txBody>
          <a:bodyPr wrap="square">
            <a:spAutoFit/>
          </a:bodyPr>
          <a:lstStyle/>
          <a:p>
            <a:br>
              <a:rPr lang="en-CA" sz="3600" b="1" dirty="0">
                <a:solidFill>
                  <a:srgbClr val="EBEBEB"/>
                </a:solidFill>
                <a:ea typeface="+mj-ea"/>
                <a:cs typeface="+mj-cs"/>
              </a:rPr>
            </a:br>
            <a:endParaRPr lang="en-CA" dirty="0"/>
          </a:p>
        </p:txBody>
      </p:sp>
      <p:sp>
        <p:nvSpPr>
          <p:cNvPr id="8" name="Title 1"/>
          <p:cNvSpPr txBox="1">
            <a:spLocks/>
          </p:cNvSpPr>
          <p:nvPr/>
        </p:nvSpPr>
        <p:spPr bwMode="gray">
          <a:xfrm>
            <a:off x="1154953" y="973668"/>
            <a:ext cx="9374935" cy="8122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b="1" dirty="0"/>
              <a:t>Minute correction script</a:t>
            </a:r>
            <a:br>
              <a:rPr lang="en-CA" b="1" dirty="0"/>
            </a:br>
            <a:r>
              <a:rPr lang="en-CA" sz="2400" b="1" dirty="0"/>
              <a:t>(first time approved)</a:t>
            </a:r>
          </a:p>
        </p:txBody>
      </p:sp>
      <p:sp>
        <p:nvSpPr>
          <p:cNvPr id="9" name="TextBox 8"/>
          <p:cNvSpPr txBox="1"/>
          <p:nvPr/>
        </p:nvSpPr>
        <p:spPr>
          <a:xfrm>
            <a:off x="1154953" y="2395240"/>
            <a:ext cx="9874997" cy="4401205"/>
          </a:xfrm>
          <a:prstGeom prst="rect">
            <a:avLst/>
          </a:prstGeom>
          <a:noFill/>
        </p:spPr>
        <p:txBody>
          <a:bodyPr wrap="square" rtlCol="0">
            <a:spAutoFit/>
          </a:bodyPr>
          <a:lstStyle/>
          <a:p>
            <a:r>
              <a:rPr lang="en-US" sz="2800" kern="1200" dirty="0">
                <a:latin typeface="Arial" panose="020B0604020202020204" pitchFamily="34" charset="0"/>
                <a:cs typeface="Arial" panose="020B0604020202020204" pitchFamily="34" charset="0"/>
              </a:rPr>
              <a:t>Formal format </a:t>
            </a:r>
            <a:r>
              <a:rPr lang="en-US" sz="2800" dirty="0">
                <a:latin typeface="Arial" panose="020B0604020202020204" pitchFamily="34" charset="0"/>
                <a:cs typeface="Arial" panose="020B0604020202020204" pitchFamily="34" charset="0"/>
              </a:rPr>
              <a:t>for</a:t>
            </a:r>
            <a:r>
              <a:rPr lang="en-US" sz="2800" kern="1200" dirty="0">
                <a:latin typeface="Arial" panose="020B0604020202020204" pitchFamily="34" charset="0"/>
                <a:cs typeface="Arial" panose="020B0604020202020204" pitchFamily="34" charset="0"/>
              </a:rPr>
              <a:t> correcting minutes:</a:t>
            </a:r>
          </a:p>
          <a:p>
            <a:endParaRPr lang="en-US" sz="2800" dirty="0">
              <a:latin typeface="Arial" panose="020B0604020202020204" pitchFamily="34" charset="0"/>
              <a:cs typeface="Arial" panose="020B0604020202020204" pitchFamily="34" charset="0"/>
            </a:endParaRPr>
          </a:p>
          <a:p>
            <a:r>
              <a:rPr lang="en-US" sz="2800" b="1" kern="1200" dirty="0">
                <a:latin typeface="Arial" panose="020B0604020202020204" pitchFamily="34" charset="0"/>
                <a:cs typeface="Arial" panose="020B0604020202020204" pitchFamily="34" charset="0"/>
              </a:rPr>
              <a:t>Chair:  </a:t>
            </a:r>
            <a:r>
              <a:rPr lang="en-US" sz="2800" kern="1200" dirty="0">
                <a:latin typeface="Arial" panose="020B0604020202020204" pitchFamily="34" charset="0"/>
                <a:cs typeface="Arial" panose="020B0604020202020204" pitchFamily="34" charset="0"/>
              </a:rPr>
              <a:t>Is there a mover to approve the minutes of December 		   15, 2016 as printed</a:t>
            </a:r>
            <a:r>
              <a:rPr lang="en-US" sz="2800" dirty="0">
                <a:latin typeface="Arial" panose="020B0604020202020204" pitchFamily="34" charset="0"/>
                <a:cs typeface="Arial" panose="020B0604020202020204" pitchFamily="34" charset="0"/>
              </a:rPr>
              <a:t>?</a:t>
            </a:r>
          </a:p>
          <a:p>
            <a:endParaRPr lang="en-US" sz="2800" b="1" kern="1200" dirty="0">
              <a:latin typeface="Arial" panose="020B0604020202020204" pitchFamily="34" charset="0"/>
              <a:cs typeface="Arial" panose="020B0604020202020204" pitchFamily="34" charset="0"/>
            </a:endParaRPr>
          </a:p>
          <a:p>
            <a:r>
              <a:rPr lang="en-US" sz="2800" b="1" kern="1200" dirty="0">
                <a:latin typeface="Arial" panose="020B0604020202020204" pitchFamily="34" charset="0"/>
                <a:cs typeface="Arial" panose="020B0604020202020204" pitchFamily="34" charset="0"/>
              </a:rPr>
              <a:t>Member A:  </a:t>
            </a:r>
            <a:r>
              <a:rPr lang="en-US" sz="2800" dirty="0">
                <a:latin typeface="Arial" panose="020B0604020202020204" pitchFamily="34" charset="0"/>
                <a:cs typeface="Arial" panose="020B0604020202020204" pitchFamily="34" charset="0"/>
              </a:rPr>
              <a:t>I move the motion.</a:t>
            </a:r>
          </a:p>
          <a:p>
            <a:endParaRPr lang="en-US" sz="2800" b="1" kern="12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Chair:  </a:t>
            </a:r>
            <a:r>
              <a:rPr lang="en-US" sz="2800" dirty="0">
                <a:latin typeface="Arial" panose="020B0604020202020204" pitchFamily="34" charset="0"/>
                <a:cs typeface="Arial" panose="020B0604020202020204" pitchFamily="34" charset="0"/>
              </a:rPr>
              <a:t>Is there a second to approve the motion?</a:t>
            </a:r>
          </a:p>
          <a:p>
            <a:endParaRPr lang="en-US" sz="2800" b="1" kern="1200" dirty="0">
              <a:latin typeface="Arial" panose="020B0604020202020204" pitchFamily="34" charset="0"/>
              <a:cs typeface="Arial" panose="020B0604020202020204" pitchFamily="34" charset="0"/>
            </a:endParaRPr>
          </a:p>
          <a:p>
            <a:r>
              <a:rPr lang="en-US" sz="2800" b="1" kern="1200" dirty="0">
                <a:latin typeface="Arial" panose="020B0604020202020204" pitchFamily="34" charset="0"/>
                <a:cs typeface="Arial" panose="020B0604020202020204" pitchFamily="34" charset="0"/>
              </a:rPr>
              <a:t>Member B:  </a:t>
            </a:r>
            <a:r>
              <a:rPr lang="en-US" sz="2800" dirty="0">
                <a:latin typeface="Arial" panose="020B0604020202020204" pitchFamily="34" charset="0"/>
                <a:cs typeface="Arial" panose="020B0604020202020204" pitchFamily="34" charset="0"/>
              </a:rPr>
              <a:t>Second</a:t>
            </a:r>
          </a:p>
        </p:txBody>
      </p:sp>
      <p:sp>
        <p:nvSpPr>
          <p:cNvPr id="10" name="TextBox 9"/>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9866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righ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righ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right)">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right)">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5" y="2603500"/>
            <a:ext cx="10035784" cy="3811588"/>
          </a:xfrm>
        </p:spPr>
        <p:txBody>
          <a:bodyPr>
            <a:normAutofit fontScale="85000" lnSpcReduction="20000"/>
          </a:bodyPr>
          <a:lstStyle/>
          <a:p>
            <a:pPr marL="0" lvl="0" indent="0">
              <a:spcBef>
                <a:spcPts val="0"/>
              </a:spcBef>
              <a:buClrTx/>
              <a:buSzTx/>
              <a:buNone/>
            </a:pPr>
            <a:r>
              <a:rPr lang="en-US" sz="2800" b="1" dirty="0">
                <a:solidFill>
                  <a:prstClr val="black"/>
                </a:solidFill>
                <a:latin typeface="Arial" panose="020B0604020202020204" pitchFamily="34" charset="0"/>
                <a:cs typeface="Arial" panose="020B0604020202020204" pitchFamily="34" charset="0"/>
              </a:rPr>
              <a:t>Chair:  </a:t>
            </a:r>
            <a:r>
              <a:rPr lang="en-CA" sz="2800" dirty="0">
                <a:solidFill>
                  <a:prstClr val="black"/>
                </a:solidFill>
                <a:latin typeface="Arial" panose="020B0604020202020204" pitchFamily="34" charset="0"/>
                <a:cs typeface="Arial" panose="020B0604020202020204" pitchFamily="34" charset="0"/>
              </a:rPr>
              <a:t>“It is moved and seconded to approve the minutes of          	          	        December 15, 2016 as printed.”</a:t>
            </a:r>
          </a:p>
          <a:p>
            <a:pPr marL="0" lvl="0" indent="0">
              <a:spcBef>
                <a:spcPts val="0"/>
              </a:spcBef>
              <a:buClrTx/>
              <a:buSzTx/>
              <a:buNone/>
            </a:pPr>
            <a:r>
              <a:rPr lang="en-CA" sz="2800" dirty="0">
                <a:solidFill>
                  <a:prstClr val="black"/>
                </a:solidFill>
                <a:latin typeface="Arial" panose="020B0604020202020204" pitchFamily="34" charset="0"/>
                <a:cs typeface="Arial" panose="020B0604020202020204" pitchFamily="34" charset="0"/>
              </a:rPr>
              <a:t>		   Is there any debate?</a:t>
            </a:r>
          </a:p>
          <a:p>
            <a:pPr marL="0" lvl="0" indent="0">
              <a:spcBef>
                <a:spcPts val="0"/>
              </a:spcBef>
              <a:buClrTx/>
              <a:buSzTx/>
              <a:buNone/>
            </a:pPr>
            <a:endParaRPr lang="en-CA" sz="2800" dirty="0">
              <a:solidFill>
                <a:prstClr val="black"/>
              </a:solidFill>
              <a:latin typeface="Arial" panose="020B0604020202020204" pitchFamily="34" charset="0"/>
              <a:cs typeface="Arial" panose="020B0604020202020204" pitchFamily="34" charset="0"/>
            </a:endParaRPr>
          </a:p>
          <a:p>
            <a:pPr marL="0" lvl="0" indent="0">
              <a:spcBef>
                <a:spcPts val="0"/>
              </a:spcBef>
              <a:buClrTx/>
              <a:buSzTx/>
              <a:buNone/>
            </a:pPr>
            <a:r>
              <a:rPr lang="en-CA" sz="2800" b="1" dirty="0">
                <a:solidFill>
                  <a:prstClr val="black"/>
                </a:solidFill>
                <a:latin typeface="Arial" panose="020B0604020202020204" pitchFamily="34" charset="0"/>
                <a:cs typeface="Arial" panose="020B0604020202020204" pitchFamily="34" charset="0"/>
              </a:rPr>
              <a:t>Member C:  </a:t>
            </a:r>
            <a:r>
              <a:rPr lang="en-CA" sz="2800" dirty="0">
                <a:solidFill>
                  <a:prstClr val="black"/>
                </a:solidFill>
                <a:latin typeface="Arial" panose="020B0604020202020204" pitchFamily="34" charset="0"/>
                <a:cs typeface="Arial" panose="020B0604020202020204" pitchFamily="34" charset="0"/>
              </a:rPr>
              <a:t>Mr. Chair.</a:t>
            </a:r>
          </a:p>
          <a:p>
            <a:pPr marL="0" lvl="0" indent="0">
              <a:spcBef>
                <a:spcPts val="0"/>
              </a:spcBef>
              <a:buClrTx/>
              <a:buSzTx/>
              <a:buNone/>
            </a:pPr>
            <a:endParaRPr lang="en-CA" sz="2800" b="1" dirty="0">
              <a:solidFill>
                <a:prstClr val="black"/>
              </a:solidFill>
              <a:latin typeface="Arial" panose="020B0604020202020204" pitchFamily="34" charset="0"/>
              <a:cs typeface="Arial" panose="020B0604020202020204" pitchFamily="34" charset="0"/>
            </a:endParaRPr>
          </a:p>
          <a:p>
            <a:pPr marL="0" lvl="0" indent="0">
              <a:spcBef>
                <a:spcPts val="0"/>
              </a:spcBef>
              <a:buClrTx/>
              <a:buSzTx/>
              <a:buNone/>
            </a:pPr>
            <a:r>
              <a:rPr lang="en-CA" sz="2800" b="1" dirty="0">
                <a:solidFill>
                  <a:prstClr val="black"/>
                </a:solidFill>
                <a:latin typeface="Arial" panose="020B0604020202020204" pitchFamily="34" charset="0"/>
                <a:cs typeface="Arial" panose="020B0604020202020204" pitchFamily="34" charset="0"/>
              </a:rPr>
              <a:t>Chair:  </a:t>
            </a:r>
            <a:r>
              <a:rPr lang="en-CA" sz="2800" dirty="0">
                <a:solidFill>
                  <a:prstClr val="black"/>
                </a:solidFill>
                <a:latin typeface="Arial" panose="020B0604020202020204" pitchFamily="34" charset="0"/>
                <a:cs typeface="Arial" panose="020B0604020202020204" pitchFamily="34" charset="0"/>
              </a:rPr>
              <a:t>The chair recognizes Member C.</a:t>
            </a:r>
            <a:endParaRPr lang="en-CA" sz="2800" b="1" dirty="0">
              <a:solidFill>
                <a:prstClr val="black"/>
              </a:solidFill>
              <a:latin typeface="Arial" panose="020B0604020202020204" pitchFamily="34" charset="0"/>
              <a:cs typeface="Arial" panose="020B0604020202020204" pitchFamily="34" charset="0"/>
            </a:endParaRPr>
          </a:p>
          <a:p>
            <a:pPr marL="0" lvl="0" indent="0">
              <a:spcBef>
                <a:spcPts val="0"/>
              </a:spcBef>
              <a:buClrTx/>
              <a:buSzTx/>
              <a:buNone/>
            </a:pPr>
            <a:r>
              <a:rPr lang="en-CA" sz="2800" dirty="0">
                <a:solidFill>
                  <a:prstClr val="black"/>
                </a:solidFill>
                <a:latin typeface="Arial" panose="020B0604020202020204" pitchFamily="34" charset="0"/>
                <a:cs typeface="Arial" panose="020B0604020202020204" pitchFamily="34" charset="0"/>
              </a:rPr>
              <a:t>		    </a:t>
            </a:r>
          </a:p>
          <a:p>
            <a:pPr marL="0" lvl="0" indent="0">
              <a:spcBef>
                <a:spcPts val="0"/>
              </a:spcBef>
              <a:buClrTx/>
              <a:buSzTx/>
              <a:buNone/>
            </a:pPr>
            <a:r>
              <a:rPr lang="en-CA" sz="2800" b="1" dirty="0">
                <a:solidFill>
                  <a:prstClr val="black"/>
                </a:solidFill>
                <a:latin typeface="Arial" panose="020B0604020202020204" pitchFamily="34" charset="0"/>
                <a:cs typeface="Arial" panose="020B0604020202020204" pitchFamily="34" charset="0"/>
              </a:rPr>
              <a:t>Member C:</a:t>
            </a:r>
            <a:r>
              <a:rPr lang="en-CA" sz="2800" dirty="0">
                <a:solidFill>
                  <a:prstClr val="black"/>
                </a:solidFill>
                <a:latin typeface="Arial" panose="020B0604020202020204" pitchFamily="34" charset="0"/>
                <a:cs typeface="Arial" panose="020B0604020202020204" pitchFamily="34" charset="0"/>
              </a:rPr>
              <a:t>  “I move to correct the minutes as I was 							               marked absent when in fact I was present.”</a:t>
            </a:r>
          </a:p>
          <a:p>
            <a:pPr marL="0" lvl="0" indent="0">
              <a:spcBef>
                <a:spcPts val="0"/>
              </a:spcBef>
              <a:buClrTx/>
              <a:buSzTx/>
              <a:buNone/>
            </a:pPr>
            <a:endParaRPr lang="en-CA" sz="2800" dirty="0">
              <a:solidFill>
                <a:prstClr val="black"/>
              </a:solidFill>
              <a:latin typeface="Arial" panose="020B0604020202020204" pitchFamily="34" charset="0"/>
              <a:cs typeface="Arial" panose="020B0604020202020204" pitchFamily="34" charset="0"/>
            </a:endParaRPr>
          </a:p>
          <a:p>
            <a:pPr marL="0" lvl="0" indent="0">
              <a:spcBef>
                <a:spcPts val="0"/>
              </a:spcBef>
              <a:buClrTx/>
              <a:buSzTx/>
              <a:buNone/>
            </a:pPr>
            <a:r>
              <a:rPr lang="en-CA" sz="2800" b="1" dirty="0">
                <a:solidFill>
                  <a:prstClr val="black"/>
                </a:solidFill>
                <a:latin typeface="Arial" panose="020B0604020202020204" pitchFamily="34" charset="0"/>
                <a:cs typeface="Arial" panose="020B0604020202020204" pitchFamily="34" charset="0"/>
              </a:rPr>
              <a:t>Another Member:  </a:t>
            </a:r>
            <a:r>
              <a:rPr lang="en-CA" sz="2800" dirty="0">
                <a:solidFill>
                  <a:prstClr val="black"/>
                </a:solidFill>
                <a:latin typeface="Arial" panose="020B0604020202020204" pitchFamily="34" charset="0"/>
                <a:cs typeface="Arial" panose="020B0604020202020204" pitchFamily="34" charset="0"/>
              </a:rPr>
              <a:t>Second.</a:t>
            </a:r>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
        <p:nvSpPr>
          <p:cNvPr id="6" name="Title 1"/>
          <p:cNvSpPr>
            <a:spLocks noGrp="1"/>
          </p:cNvSpPr>
          <p:nvPr>
            <p:ph type="title"/>
          </p:nvPr>
        </p:nvSpPr>
        <p:spPr/>
        <p:txBody>
          <a:bodyPr/>
          <a:lstStyle/>
          <a:p>
            <a:pPr algn="ctr"/>
            <a:r>
              <a:rPr lang="en-CA" b="1" dirty="0"/>
              <a:t>Minute correction script – cont’d</a:t>
            </a:r>
          </a:p>
        </p:txBody>
      </p:sp>
    </p:spTree>
    <p:extLst>
      <p:ext uri="{BB962C8B-B14F-4D97-AF65-F5344CB8AC3E}">
        <p14:creationId xmlns:p14="http://schemas.microsoft.com/office/powerpoint/2010/main" val="2197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righ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righ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righ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right)">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Minute correction script – cont’d</a:t>
            </a:r>
          </a:p>
        </p:txBody>
      </p:sp>
      <p:sp>
        <p:nvSpPr>
          <p:cNvPr id="3" name="Content Placeholder 2"/>
          <p:cNvSpPr>
            <a:spLocks noGrp="1"/>
          </p:cNvSpPr>
          <p:nvPr>
            <p:ph idx="1"/>
          </p:nvPr>
        </p:nvSpPr>
        <p:spPr>
          <a:xfrm>
            <a:off x="1154953" y="2432050"/>
            <a:ext cx="10360770" cy="4011614"/>
          </a:xfrm>
        </p:spPr>
        <p:txBody>
          <a:bodyPr>
            <a:normAutofit fontScale="92500" lnSpcReduction="10000"/>
          </a:bodyPr>
          <a:lstStyle/>
          <a:p>
            <a:pPr marL="0" indent="0">
              <a:buNone/>
            </a:pPr>
            <a:r>
              <a:rPr lang="en-CA" sz="2900" b="1" dirty="0">
                <a:solidFill>
                  <a:schemeClr val="tx1"/>
                </a:solidFill>
                <a:latin typeface="Arial" panose="020B0604020202020204" pitchFamily="34" charset="0"/>
                <a:cs typeface="Arial" panose="020B0604020202020204" pitchFamily="34" charset="0"/>
              </a:rPr>
              <a:t>Chair:  </a:t>
            </a:r>
            <a:r>
              <a:rPr lang="en-CA" sz="2900" dirty="0">
                <a:solidFill>
                  <a:schemeClr val="tx1"/>
                </a:solidFill>
                <a:latin typeface="Arial" panose="020B0604020202020204" pitchFamily="34" charset="0"/>
                <a:cs typeface="Arial" panose="020B0604020202020204" pitchFamily="34" charset="0"/>
              </a:rPr>
              <a:t>It is moved and seconded to correct the minutes to 			        		  indicate Member C was present.”  Is there any </a:t>
            </a:r>
          </a:p>
          <a:p>
            <a:pPr marL="0" indent="0">
              <a:buNone/>
            </a:pPr>
            <a:r>
              <a:rPr lang="en-CA" sz="2900" dirty="0">
                <a:solidFill>
                  <a:schemeClr val="tx1"/>
                </a:solidFill>
                <a:latin typeface="Arial" panose="020B0604020202020204" pitchFamily="34" charset="0"/>
                <a:cs typeface="Arial" panose="020B0604020202020204" pitchFamily="34" charset="0"/>
              </a:rPr>
              <a:t>            debate? [pause]  ….   Are you ready for the question?</a:t>
            </a:r>
          </a:p>
          <a:p>
            <a:pPr marL="0" indent="0">
              <a:spcBef>
                <a:spcPts val="1800"/>
              </a:spcBef>
              <a:buNone/>
            </a:pPr>
            <a:r>
              <a:rPr lang="en-CA" sz="2900" dirty="0">
                <a:solidFill>
                  <a:schemeClr val="tx1"/>
                </a:solidFill>
                <a:latin typeface="Arial" panose="020B0604020202020204" pitchFamily="34" charset="0"/>
                <a:cs typeface="Arial" panose="020B0604020202020204" pitchFamily="34" charset="0"/>
              </a:rPr>
              <a:t>		  The question is to correct the minutes to indicate Member C   	       was present.</a:t>
            </a:r>
          </a:p>
          <a:p>
            <a:pPr marL="0" indent="0">
              <a:buNone/>
            </a:pPr>
            <a:r>
              <a:rPr lang="en-CA" sz="2900" dirty="0">
                <a:solidFill>
                  <a:schemeClr val="tx1"/>
                </a:solidFill>
                <a:latin typeface="Arial" panose="020B0604020202020204" pitchFamily="34" charset="0"/>
                <a:cs typeface="Arial" panose="020B0604020202020204" pitchFamily="34" charset="0"/>
              </a:rPr>
              <a:t>		  All those in favour please raise your hand.</a:t>
            </a:r>
          </a:p>
          <a:p>
            <a:pPr marL="0" indent="0">
              <a:buNone/>
            </a:pPr>
            <a:r>
              <a:rPr lang="en-CA" sz="2900" dirty="0">
                <a:solidFill>
                  <a:schemeClr val="tx1"/>
                </a:solidFill>
                <a:latin typeface="Arial" panose="020B0604020202020204" pitchFamily="34" charset="0"/>
                <a:cs typeface="Arial" panose="020B0604020202020204" pitchFamily="34" charset="0"/>
              </a:rPr>
              <a:t>		  All those opposed please raise your hand.</a:t>
            </a:r>
          </a:p>
          <a:p>
            <a:pPr marL="0" indent="0">
              <a:buNone/>
            </a:pPr>
            <a:r>
              <a:rPr lang="en-CA" sz="2900" dirty="0">
                <a:solidFill>
                  <a:schemeClr val="tx1"/>
                </a:solidFill>
                <a:latin typeface="Arial" panose="020B0604020202020204" pitchFamily="34" charset="0"/>
                <a:cs typeface="Arial" panose="020B0604020202020204" pitchFamily="34" charset="0"/>
              </a:rPr>
              <a:t>	       The affirmative has it, the amendment is adopted.  </a:t>
            </a:r>
            <a:endParaRPr lang="en-CA"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39217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Minute correction script – cont’d</a:t>
            </a:r>
            <a:endParaRPr lang="en-CA" dirty="0"/>
          </a:p>
        </p:txBody>
      </p:sp>
      <p:sp>
        <p:nvSpPr>
          <p:cNvPr id="3" name="Content Placeholder 2"/>
          <p:cNvSpPr>
            <a:spLocks noGrp="1"/>
          </p:cNvSpPr>
          <p:nvPr>
            <p:ph idx="1"/>
          </p:nvPr>
        </p:nvSpPr>
        <p:spPr>
          <a:xfrm>
            <a:off x="700088" y="2371725"/>
            <a:ext cx="10972800" cy="4486275"/>
          </a:xfrm>
        </p:spPr>
        <p:txBody>
          <a:bodyPr>
            <a:normAutofit fontScale="25000" lnSpcReduction="20000"/>
          </a:bodyPr>
          <a:lstStyle/>
          <a:p>
            <a:pPr marL="0" indent="0">
              <a:buNone/>
            </a:pPr>
            <a:r>
              <a:rPr lang="en-CA" sz="10400" b="1" dirty="0">
                <a:solidFill>
                  <a:schemeClr val="tx1"/>
                </a:solidFill>
                <a:latin typeface="Arial" panose="020B0604020202020204" pitchFamily="34" charset="0"/>
                <a:cs typeface="Arial" panose="020B0604020202020204" pitchFamily="34" charset="0"/>
              </a:rPr>
              <a:t>Chair:  </a:t>
            </a:r>
            <a:r>
              <a:rPr lang="en-CA" sz="10400" dirty="0">
                <a:solidFill>
                  <a:schemeClr val="tx1"/>
                </a:solidFill>
                <a:latin typeface="Arial" panose="020B0604020202020204" pitchFamily="34" charset="0"/>
                <a:cs typeface="Arial" panose="020B0604020202020204" pitchFamily="34" charset="0"/>
              </a:rPr>
              <a:t>The question now is to approve the minutes of December 15,   	         	       2016 as corrected.</a:t>
            </a:r>
          </a:p>
          <a:p>
            <a:pPr marL="0" indent="0">
              <a:lnSpc>
                <a:spcPct val="120000"/>
              </a:lnSpc>
              <a:spcBef>
                <a:spcPts val="0"/>
              </a:spcBef>
              <a:buNone/>
            </a:pPr>
            <a:r>
              <a:rPr lang="en-CA" sz="10400" dirty="0">
                <a:solidFill>
                  <a:schemeClr val="tx1"/>
                </a:solidFill>
                <a:latin typeface="Arial" panose="020B0604020202020204" pitchFamily="34" charset="0"/>
                <a:cs typeface="Arial" panose="020B0604020202020204" pitchFamily="34" charset="0"/>
              </a:rPr>
              <a:t>		  Are there any further corrections? [pause]</a:t>
            </a:r>
          </a:p>
          <a:p>
            <a:pPr marL="0" indent="0">
              <a:lnSpc>
                <a:spcPct val="120000"/>
              </a:lnSpc>
              <a:buNone/>
            </a:pPr>
            <a:r>
              <a:rPr lang="en-CA" sz="10400" dirty="0">
                <a:solidFill>
                  <a:schemeClr val="tx1"/>
                </a:solidFill>
                <a:latin typeface="Arial" panose="020B0604020202020204" pitchFamily="34" charset="0"/>
                <a:cs typeface="Arial" panose="020B0604020202020204" pitchFamily="34" charset="0"/>
              </a:rPr>
              <a:t>		  There being no further corrections, the motion is to 			     		       approve the minutes of December 15, 2016 as corrected.</a:t>
            </a:r>
          </a:p>
          <a:p>
            <a:pPr marL="0" indent="0">
              <a:lnSpc>
                <a:spcPct val="120000"/>
              </a:lnSpc>
              <a:buNone/>
            </a:pPr>
            <a:r>
              <a:rPr lang="en-CA" sz="10400" dirty="0">
                <a:solidFill>
                  <a:schemeClr val="tx1"/>
                </a:solidFill>
                <a:latin typeface="Arial" panose="020B0604020202020204" pitchFamily="34" charset="0"/>
                <a:cs typeface="Arial" panose="020B0604020202020204" pitchFamily="34" charset="0"/>
              </a:rPr>
              <a:t>		  All those in favour please raise your hand.</a:t>
            </a:r>
          </a:p>
          <a:p>
            <a:pPr marL="0" indent="0">
              <a:lnSpc>
                <a:spcPct val="120000"/>
              </a:lnSpc>
              <a:buNone/>
            </a:pPr>
            <a:r>
              <a:rPr lang="en-CA" sz="10400" dirty="0">
                <a:solidFill>
                  <a:schemeClr val="tx1"/>
                </a:solidFill>
                <a:latin typeface="Arial" panose="020B0604020202020204" pitchFamily="34" charset="0"/>
                <a:cs typeface="Arial" panose="020B0604020202020204" pitchFamily="34" charset="0"/>
              </a:rPr>
              <a:t>		  All those opposed please raise your hand.</a:t>
            </a:r>
          </a:p>
          <a:p>
            <a:pPr marL="0" indent="0">
              <a:lnSpc>
                <a:spcPct val="120000"/>
              </a:lnSpc>
              <a:buNone/>
            </a:pPr>
            <a:r>
              <a:rPr lang="en-CA" sz="10400" dirty="0">
                <a:solidFill>
                  <a:schemeClr val="tx1"/>
                </a:solidFill>
                <a:latin typeface="Arial" panose="020B0604020202020204" pitchFamily="34" charset="0"/>
                <a:cs typeface="Arial" panose="020B0604020202020204" pitchFamily="34" charset="0"/>
              </a:rPr>
              <a:t>            The affirmative has it and the minutes of December 15, 2016 are</a:t>
            </a:r>
          </a:p>
          <a:p>
            <a:pPr marL="0" indent="0">
              <a:buNone/>
            </a:pPr>
            <a:r>
              <a:rPr lang="en-CA" sz="10400" dirty="0">
                <a:solidFill>
                  <a:schemeClr val="tx1"/>
                </a:solidFill>
                <a:latin typeface="Arial" panose="020B0604020202020204" pitchFamily="34" charset="0"/>
                <a:cs typeface="Arial" panose="020B0604020202020204" pitchFamily="34" charset="0"/>
              </a:rPr>
              <a:t>            approved as corrected.</a:t>
            </a:r>
          </a:p>
          <a:p>
            <a:pPr marL="0" indent="0">
              <a:buNone/>
            </a:pPr>
            <a:r>
              <a:rPr lang="en-CA" sz="7400" dirty="0">
                <a:latin typeface="Arial" panose="020B0604020202020204" pitchFamily="34" charset="0"/>
                <a:cs typeface="Arial" panose="020B0604020202020204" pitchFamily="34" charset="0"/>
              </a:rPr>
              <a:t>	</a:t>
            </a:r>
          </a:p>
          <a:p>
            <a:pPr marL="0" indent="0">
              <a:buNone/>
            </a:pPr>
            <a:r>
              <a:rPr lang="en-CA" sz="2800" b="1"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9905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4955" y="730780"/>
            <a:ext cx="8761413" cy="1083732"/>
          </a:xfrm>
        </p:spPr>
        <p:txBody>
          <a:bodyPr/>
          <a:lstStyle/>
          <a:p>
            <a:pPr algn="ctr"/>
            <a:r>
              <a:rPr lang="en-CA" b="1" dirty="0"/>
              <a:t>Approval of Minutes</a:t>
            </a:r>
            <a:br>
              <a:rPr lang="en-CA" b="1" dirty="0"/>
            </a:br>
            <a:r>
              <a:rPr lang="en-CA" sz="2400" b="1" dirty="0"/>
              <a:t>(after already being approved – even years earlier)</a:t>
            </a:r>
          </a:p>
        </p:txBody>
      </p:sp>
      <p:sp>
        <p:nvSpPr>
          <p:cNvPr id="3" name="Content Placeholder 2"/>
          <p:cNvSpPr>
            <a:spLocks noGrp="1"/>
          </p:cNvSpPr>
          <p:nvPr>
            <p:ph idx="1"/>
          </p:nvPr>
        </p:nvSpPr>
        <p:spPr>
          <a:xfrm>
            <a:off x="1154954" y="2603500"/>
            <a:ext cx="9532095" cy="3416300"/>
          </a:xfrm>
        </p:spPr>
        <p:txBody>
          <a:bodyPr>
            <a:normAutofit fontScale="77500" lnSpcReduction="20000"/>
          </a:bodyPr>
          <a:lstStyle/>
          <a:p>
            <a:pPr marL="0" indent="0">
              <a:buNone/>
            </a:pPr>
            <a:r>
              <a:rPr lang="en-CA" sz="3200" b="1" i="1" dirty="0">
                <a:solidFill>
                  <a:schemeClr val="tx1"/>
                </a:solidFill>
                <a:latin typeface="Arial" panose="020B0604020202020204" pitchFamily="34" charset="0"/>
                <a:cs typeface="Arial" panose="020B0604020202020204" pitchFamily="34" charset="0"/>
              </a:rPr>
              <a:t>Amend Something Previously Adopted</a:t>
            </a:r>
          </a:p>
          <a:p>
            <a:pPr marL="0" indent="0">
              <a:lnSpc>
                <a:spcPct val="220000"/>
              </a:lnSpc>
              <a:buNone/>
            </a:pPr>
            <a:r>
              <a:rPr lang="en-CA" sz="3200" dirty="0">
                <a:solidFill>
                  <a:schemeClr val="tx1"/>
                </a:solidFill>
                <a:latin typeface="Arial" panose="020B0604020202020204" pitchFamily="34" charset="0"/>
                <a:cs typeface="Arial" panose="020B0604020202020204" pitchFamily="34" charset="0"/>
              </a:rPr>
              <a:t>Rules for ASPA:</a:t>
            </a:r>
          </a:p>
          <a:p>
            <a:pPr lvl="1">
              <a:buClr>
                <a:srgbClr val="002060"/>
              </a:buClr>
              <a:buSzPct val="100000"/>
              <a:buFont typeface="Arial" panose="020B0604020202020204" pitchFamily="34" charset="0"/>
              <a:buChar char="•"/>
            </a:pPr>
            <a:r>
              <a:rPr lang="en-CA" sz="3000" dirty="0">
                <a:solidFill>
                  <a:schemeClr val="tx1"/>
                </a:solidFill>
                <a:latin typeface="Arial" panose="020B0604020202020204" pitchFamily="34" charset="0"/>
                <a:cs typeface="Arial" panose="020B0604020202020204" pitchFamily="34" charset="0"/>
              </a:rPr>
              <a:t>Needs a second</a:t>
            </a:r>
          </a:p>
          <a:p>
            <a:pPr lvl="1">
              <a:buClr>
                <a:srgbClr val="002060"/>
              </a:buClr>
              <a:buSzPct val="100000"/>
              <a:buFont typeface="Arial" panose="020B0604020202020204" pitchFamily="34" charset="0"/>
              <a:buChar char="•"/>
            </a:pPr>
            <a:r>
              <a:rPr lang="en-CA" sz="3000" dirty="0">
                <a:solidFill>
                  <a:schemeClr val="tx1"/>
                </a:solidFill>
                <a:latin typeface="Arial" panose="020B0604020202020204" pitchFamily="34" charset="0"/>
                <a:cs typeface="Arial" panose="020B0604020202020204" pitchFamily="34" charset="0"/>
              </a:rPr>
              <a:t>Is debatable</a:t>
            </a:r>
          </a:p>
          <a:p>
            <a:pPr lvl="1">
              <a:buClr>
                <a:srgbClr val="002060"/>
              </a:buClr>
              <a:buSzPct val="100000"/>
              <a:buFont typeface="Arial" panose="020B0604020202020204" pitchFamily="34" charset="0"/>
              <a:buChar char="•"/>
            </a:pPr>
            <a:r>
              <a:rPr lang="en-CA" sz="3000" dirty="0">
                <a:solidFill>
                  <a:schemeClr val="tx1"/>
                </a:solidFill>
                <a:latin typeface="Arial" panose="020B0604020202020204" pitchFamily="34" charset="0"/>
                <a:cs typeface="Arial" panose="020B0604020202020204" pitchFamily="34" charset="0"/>
              </a:rPr>
              <a:t>Is amendable</a:t>
            </a:r>
          </a:p>
          <a:p>
            <a:pPr lvl="1">
              <a:buClr>
                <a:srgbClr val="002060"/>
              </a:buClr>
              <a:buSzPct val="100000"/>
              <a:buFont typeface="Arial" panose="020B0604020202020204" pitchFamily="34" charset="0"/>
              <a:buChar char="•"/>
            </a:pPr>
            <a:r>
              <a:rPr lang="en-CA" sz="3000" dirty="0">
                <a:solidFill>
                  <a:schemeClr val="tx1"/>
                </a:solidFill>
                <a:latin typeface="Arial" panose="020B0604020202020204" pitchFamily="34" charset="0"/>
                <a:cs typeface="Arial" panose="020B0604020202020204" pitchFamily="34" charset="0"/>
              </a:rPr>
              <a:t>Vote needed:  a two-thirds vote; a majority vote if previous notice is given, or a majority of the entire membership.</a:t>
            </a:r>
          </a:p>
        </p:txBody>
      </p:sp>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42777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Approval of Minutes – cont’d</a:t>
            </a:r>
            <a:endParaRPr lang="en-CA" dirty="0"/>
          </a:p>
        </p:txBody>
      </p:sp>
      <p:sp>
        <p:nvSpPr>
          <p:cNvPr id="3" name="Content Placeholder 2"/>
          <p:cNvSpPr>
            <a:spLocks noGrp="1"/>
          </p:cNvSpPr>
          <p:nvPr>
            <p:ph idx="1"/>
          </p:nvPr>
        </p:nvSpPr>
        <p:spPr>
          <a:xfrm>
            <a:off x="1297829" y="2960688"/>
            <a:ext cx="9892909" cy="3454400"/>
          </a:xfrm>
        </p:spPr>
        <p:txBody>
          <a:bodyPr>
            <a:normAutofit/>
          </a:bodyPr>
          <a:lstStyle/>
          <a:p>
            <a:pPr marL="0" indent="0">
              <a:buNone/>
            </a:pPr>
            <a:r>
              <a:rPr lang="en-CA" sz="3200" dirty="0">
                <a:solidFill>
                  <a:schemeClr val="tx1"/>
                </a:solidFill>
                <a:latin typeface="Arial" panose="020B0604020202020204" pitchFamily="34" charset="0"/>
                <a:cs typeface="Arial" panose="020B0604020202020204" pitchFamily="34" charset="0"/>
              </a:rPr>
              <a:t>Any corrections approved by the members are made in the text of the minutes being corrected and then noted that the minutes were approved as corrected, without including the specific corrections in the minutes of the current meeting.  </a:t>
            </a:r>
          </a:p>
          <a:p>
            <a:pPr marL="0" indent="0">
              <a:buNone/>
            </a:pP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101873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730779"/>
            <a:ext cx="9972675" cy="1012296"/>
          </a:xfrm>
        </p:spPr>
        <p:txBody>
          <a:bodyPr/>
          <a:lstStyle/>
          <a:p>
            <a:pPr algn="ctr"/>
            <a:r>
              <a:rPr lang="en-CA" dirty="0">
                <a:latin typeface="Arial" panose="020B0604020202020204" pitchFamily="34" charset="0"/>
                <a:cs typeface="Arial" panose="020B0604020202020204" pitchFamily="34" charset="0"/>
              </a:rPr>
              <a:t>Should Movers and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Seconder be Recorded?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3" name="TextBox 2"/>
          <p:cNvSpPr txBox="1"/>
          <p:nvPr/>
        </p:nvSpPr>
        <p:spPr>
          <a:xfrm>
            <a:off x="1154953" y="2507457"/>
            <a:ext cx="10417922" cy="3754874"/>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Robert’s Rules of Order says:</a:t>
            </a:r>
          </a:p>
          <a:p>
            <a:pPr marL="457200" indent="-457200">
              <a:buFont typeface="Wingdings" panose="05000000000000000000" pitchFamily="2" charset="2"/>
              <a:buChar char="Ø"/>
            </a:pPr>
            <a:r>
              <a:rPr lang="en-US" sz="3200" u="sng" dirty="0">
                <a:latin typeface="Arial" panose="020B0604020202020204" pitchFamily="34" charset="0"/>
                <a:cs typeface="Arial" panose="020B0604020202020204" pitchFamily="34" charset="0"/>
              </a:rPr>
              <a:t>mover’s</a:t>
            </a:r>
            <a:r>
              <a:rPr lang="en-US" sz="3200" dirty="0">
                <a:latin typeface="Arial" panose="020B0604020202020204" pitchFamily="34" charset="0"/>
                <a:cs typeface="Arial" panose="020B0604020202020204" pitchFamily="34" charset="0"/>
              </a:rPr>
              <a:t> name “</a:t>
            </a:r>
            <a:r>
              <a:rPr lang="en-US" sz="3200" b="1" dirty="0">
                <a:latin typeface="Arial" panose="020B0604020202020204" pitchFamily="34" charset="0"/>
                <a:cs typeface="Arial" panose="020B0604020202020204" pitchFamily="34" charset="0"/>
              </a:rPr>
              <a:t>should</a:t>
            </a:r>
            <a:r>
              <a:rPr lang="en-US" sz="3200" dirty="0">
                <a:latin typeface="Arial" panose="020B0604020202020204" pitchFamily="34" charset="0"/>
                <a:cs typeface="Arial" panose="020B0604020202020204" pitchFamily="34" charset="0"/>
              </a:rPr>
              <a:t>” be recorded </a:t>
            </a:r>
          </a:p>
          <a:p>
            <a:pPr marL="457200" indent="-457200">
              <a:buFont typeface="Wingdings" panose="05000000000000000000" pitchFamily="2" charset="2"/>
              <a:buChar char="Ø"/>
            </a:pPr>
            <a:r>
              <a:rPr lang="en-US" sz="3200" u="sng" dirty="0">
                <a:latin typeface="Arial" panose="020B0604020202020204" pitchFamily="34" charset="0"/>
                <a:cs typeface="Arial" panose="020B0604020202020204" pitchFamily="34" charset="0"/>
              </a:rPr>
              <a:t>seconder’s</a:t>
            </a:r>
            <a:r>
              <a:rPr lang="en-US" sz="3200" dirty="0">
                <a:latin typeface="Arial" panose="020B0604020202020204" pitchFamily="34" charset="0"/>
                <a:cs typeface="Arial" panose="020B0604020202020204" pitchFamily="34" charset="0"/>
              </a:rPr>
              <a:t> name  “</a:t>
            </a:r>
            <a:r>
              <a:rPr lang="en-US" sz="3200" b="1" dirty="0">
                <a:latin typeface="Arial" panose="020B0604020202020204" pitchFamily="34" charset="0"/>
                <a:cs typeface="Arial" panose="020B0604020202020204" pitchFamily="34" charset="0"/>
              </a:rPr>
              <a:t>should not</a:t>
            </a:r>
            <a:r>
              <a:rPr lang="en-US" sz="3200" dirty="0">
                <a:latin typeface="Arial" panose="020B0604020202020204" pitchFamily="34" charset="0"/>
                <a:cs typeface="Arial" panose="020B0604020202020204" pitchFamily="34" charset="0"/>
              </a:rPr>
              <a:t>” be recorded.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Why?</a:t>
            </a:r>
          </a:p>
          <a:p>
            <a:endParaRPr lang="en-US" sz="14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Note:  Motions coming out of committees do NOT </a:t>
            </a:r>
          </a:p>
          <a:p>
            <a:pPr lvl="1"/>
            <a:r>
              <a:rPr lang="en-US" sz="3200" dirty="0">
                <a:latin typeface="Arial" panose="020B0604020202020204" pitchFamily="34" charset="0"/>
                <a:cs typeface="Arial" panose="020B0604020202020204" pitchFamily="34" charset="0"/>
              </a:rPr>
              <a:t>           require a second.</a:t>
            </a:r>
            <a:endParaRPr lang="en-US" sz="1800" kern="1200" dirty="0">
              <a:solidFill>
                <a:schemeClr val="tx1"/>
              </a:solidFill>
              <a:latin typeface="+mn-lt"/>
              <a:ea typeface="+mn-ea"/>
              <a:cs typeface="+mn-cs"/>
            </a:endParaRPr>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17617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righ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righ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783168"/>
            <a:ext cx="9951197" cy="912282"/>
          </a:xfrm>
        </p:spPr>
        <p:txBody>
          <a:bodyPr/>
          <a:lstStyle/>
          <a:p>
            <a:r>
              <a:rPr lang="en-CA" dirty="0">
                <a:latin typeface="Arial" panose="020B0604020202020204" pitchFamily="34" charset="0"/>
                <a:cs typeface="Arial" panose="020B0604020202020204" pitchFamily="34" charset="0"/>
              </a:rPr>
              <a:t>Should Withdrawn Motions be Recorded?</a:t>
            </a:r>
          </a:p>
        </p:txBody>
      </p:sp>
      <p:sp>
        <p:nvSpPr>
          <p:cNvPr id="3" name="Content Placeholder 2"/>
          <p:cNvSpPr>
            <a:spLocks noGrp="1"/>
          </p:cNvSpPr>
          <p:nvPr>
            <p:ph idx="1"/>
          </p:nvPr>
        </p:nvSpPr>
        <p:spPr>
          <a:xfrm>
            <a:off x="1154955" y="2414587"/>
            <a:ext cx="10465545" cy="4443413"/>
          </a:xfrm>
        </p:spPr>
        <p:txBody>
          <a:bodyPr>
            <a:normAutofit/>
          </a:bodyPr>
          <a:lstStyle/>
          <a:p>
            <a:pPr marL="0" indent="0">
              <a:buNone/>
            </a:pPr>
            <a:r>
              <a:rPr lang="en-CA" sz="3200" b="1" dirty="0">
                <a:solidFill>
                  <a:schemeClr val="tx1"/>
                </a:solidFill>
                <a:latin typeface="Arial" panose="020B0604020202020204" pitchFamily="34" charset="0"/>
                <a:cs typeface="Arial" panose="020B0604020202020204" pitchFamily="34" charset="0"/>
              </a:rPr>
              <a:t>Answer:    </a:t>
            </a:r>
          </a:p>
          <a:p>
            <a:pPr marL="0" indent="0">
              <a:lnSpc>
                <a:spcPct val="160000"/>
              </a:lnSpc>
              <a:buNone/>
            </a:pPr>
            <a:r>
              <a:rPr lang="en-CA" sz="3200" dirty="0">
                <a:solidFill>
                  <a:schemeClr val="tx1"/>
                </a:solidFill>
                <a:latin typeface="Arial" panose="020B0604020202020204" pitchFamily="34" charset="0"/>
                <a:cs typeface="Arial" panose="020B0604020202020204" pitchFamily="34" charset="0"/>
              </a:rPr>
              <a:t>It depends.</a:t>
            </a:r>
          </a:p>
          <a:p>
            <a:pPr lvl="1">
              <a:lnSpc>
                <a:spcPct val="110000"/>
              </a:lnSpc>
              <a:buClr>
                <a:schemeClr val="tx2"/>
              </a:buClr>
              <a:buSzPct val="90000"/>
              <a:buFont typeface="Wingdings" panose="05000000000000000000" pitchFamily="2" charset="2"/>
              <a:buChar char="Ø"/>
            </a:pPr>
            <a:r>
              <a:rPr lang="en-CA" sz="3000" dirty="0">
                <a:solidFill>
                  <a:schemeClr val="tx1"/>
                </a:solidFill>
                <a:latin typeface="Arial" panose="020B0604020202020204" pitchFamily="34" charset="0"/>
                <a:cs typeface="Arial" panose="020B0604020202020204" pitchFamily="34" charset="0"/>
              </a:rPr>
              <a:t>If recording the motion and the fact that is was withdrawn serves a useful purpose then by all means record it.</a:t>
            </a:r>
          </a:p>
          <a:p>
            <a:pPr lvl="1">
              <a:buClr>
                <a:schemeClr val="tx2"/>
              </a:buClr>
              <a:buSzPct val="90000"/>
              <a:buFont typeface="Wingdings" panose="05000000000000000000" pitchFamily="2" charset="2"/>
              <a:buChar char="Ø"/>
            </a:pPr>
            <a:r>
              <a:rPr lang="en-CA" sz="3000" dirty="0">
                <a:solidFill>
                  <a:schemeClr val="tx1"/>
                </a:solidFill>
                <a:latin typeface="Arial" panose="020B0604020202020204" pitchFamily="34" charset="0"/>
                <a:cs typeface="Arial" panose="020B0604020202020204" pitchFamily="34" charset="0"/>
              </a:rPr>
              <a:t>If it doesn’t serve a purpose do not record it.</a:t>
            </a:r>
          </a:p>
          <a:p>
            <a:pPr marL="0" indent="0">
              <a:buNone/>
            </a:pPr>
            <a:endParaRPr lang="en-CA" sz="3200" dirty="0">
              <a:latin typeface="Arial" panose="020B0604020202020204" pitchFamily="34" charset="0"/>
              <a:cs typeface="Arial" panose="020B0604020202020204" pitchFamily="34" charset="0"/>
            </a:endParaRPr>
          </a:p>
          <a:p>
            <a:pPr marL="0" indent="0">
              <a:buNone/>
            </a:pPr>
            <a:endParaRPr lang="en-CA"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17287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Reports</a:t>
            </a:r>
          </a:p>
        </p:txBody>
      </p:sp>
      <p:sp>
        <p:nvSpPr>
          <p:cNvPr id="3" name="Content Placeholder 2"/>
          <p:cNvSpPr>
            <a:spLocks noGrp="1"/>
          </p:cNvSpPr>
          <p:nvPr>
            <p:ph idx="1"/>
          </p:nvPr>
        </p:nvSpPr>
        <p:spPr>
          <a:xfrm>
            <a:off x="1154953" y="2396906"/>
            <a:ext cx="9789271" cy="4097340"/>
          </a:xfrm>
        </p:spPr>
        <p:txBody>
          <a:bodyPr>
            <a:normAutofit fontScale="85000" lnSpcReduction="20000"/>
          </a:bodyPr>
          <a:lstStyle/>
          <a:p>
            <a:pPr marL="0" indent="0">
              <a:buNone/>
            </a:pPr>
            <a:r>
              <a:rPr lang="en-CA" sz="3200" dirty="0">
                <a:solidFill>
                  <a:schemeClr val="tx1"/>
                </a:solidFill>
                <a:latin typeface="Arial" panose="020B0604020202020204" pitchFamily="34" charset="0"/>
                <a:cs typeface="Arial" panose="020B0604020202020204" pitchFamily="34" charset="0"/>
              </a:rPr>
              <a:t>May or may not contain recommendations.</a:t>
            </a:r>
          </a:p>
          <a:p>
            <a:pPr marL="0" indent="0">
              <a:buNone/>
            </a:pPr>
            <a:endParaRPr lang="en-CA" sz="1300" dirty="0">
              <a:solidFill>
                <a:schemeClr val="tx1"/>
              </a:solidFill>
              <a:latin typeface="Arial" panose="020B0604020202020204" pitchFamily="34" charset="0"/>
              <a:cs typeface="Arial" panose="020B0604020202020204" pitchFamily="34" charset="0"/>
            </a:endParaRPr>
          </a:p>
          <a:p>
            <a:pPr marL="0" indent="0">
              <a:buNone/>
            </a:pPr>
            <a:r>
              <a:rPr lang="en-CA" sz="3200" dirty="0">
                <a:solidFill>
                  <a:schemeClr val="tx1"/>
                </a:solidFill>
                <a:latin typeface="Arial" panose="020B0604020202020204" pitchFamily="34" charset="0"/>
                <a:cs typeface="Arial" panose="020B0604020202020204" pitchFamily="34" charset="0"/>
              </a:rPr>
              <a:t>Do NOT have a motion to receive a report that was presented for information only with no recommendation(s).</a:t>
            </a:r>
          </a:p>
          <a:p>
            <a:pPr marL="0" indent="0">
              <a:buNone/>
            </a:pPr>
            <a:endParaRPr lang="en-CA" sz="1300" dirty="0">
              <a:solidFill>
                <a:schemeClr val="tx1"/>
              </a:solidFill>
              <a:latin typeface="Arial" panose="020B0604020202020204" pitchFamily="34" charset="0"/>
              <a:cs typeface="Arial" panose="020B0604020202020204" pitchFamily="34" charset="0"/>
            </a:endParaRPr>
          </a:p>
          <a:p>
            <a:pPr marL="0" indent="0">
              <a:buNone/>
            </a:pPr>
            <a:r>
              <a:rPr lang="en-CA" sz="3200" dirty="0">
                <a:solidFill>
                  <a:schemeClr val="tx1"/>
                </a:solidFill>
                <a:latin typeface="Arial" panose="020B0604020202020204" pitchFamily="34" charset="0"/>
                <a:cs typeface="Arial" panose="020B0604020202020204" pitchFamily="34" charset="0"/>
              </a:rPr>
              <a:t>Receiving means nothing and is often misunderstood as approval.</a:t>
            </a:r>
          </a:p>
          <a:p>
            <a:pPr marL="0" indent="0">
              <a:buNone/>
            </a:pPr>
            <a:endParaRPr lang="en-CA" sz="3200" dirty="0">
              <a:solidFill>
                <a:schemeClr val="tx1"/>
              </a:solidFill>
              <a:latin typeface="Arial" panose="020B0604020202020204" pitchFamily="34" charset="0"/>
              <a:cs typeface="Arial" panose="020B0604020202020204" pitchFamily="34" charset="0"/>
            </a:endParaRPr>
          </a:p>
          <a:p>
            <a:pPr marL="0" indent="0">
              <a:lnSpc>
                <a:spcPct val="120000"/>
              </a:lnSpc>
              <a:buNone/>
            </a:pPr>
            <a:r>
              <a:rPr lang="en-CA" sz="3200" dirty="0">
                <a:solidFill>
                  <a:schemeClr val="tx1"/>
                </a:solidFill>
                <a:latin typeface="Arial" panose="020B0604020202020204" pitchFamily="34" charset="0"/>
                <a:cs typeface="Arial" panose="020B0604020202020204" pitchFamily="34" charset="0"/>
              </a:rPr>
              <a:t>Again:  If committee report contains a recommendation it does not require a second to bring it forward.</a:t>
            </a:r>
          </a:p>
          <a:p>
            <a:pPr marL="0" indent="0">
              <a:buNone/>
            </a:pPr>
            <a:endParaRPr lang="en-CA" sz="3200" dirty="0">
              <a:solidFill>
                <a:schemeClr val="tx1"/>
              </a:solidFill>
              <a:latin typeface="Arial" panose="020B0604020202020204" pitchFamily="34" charset="0"/>
              <a:cs typeface="Arial" panose="020B0604020202020204" pitchFamily="34" charset="0"/>
            </a:endParaRPr>
          </a:p>
          <a:p>
            <a:pPr marL="0" indent="0">
              <a:buNone/>
            </a:pPr>
            <a:endParaRPr lang="en-CA" sz="3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23544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righ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6378" y="830793"/>
            <a:ext cx="9817847" cy="855132"/>
          </a:xfrm>
        </p:spPr>
        <p:txBody>
          <a:bodyPr/>
          <a:lstStyle/>
          <a:p>
            <a:pPr algn="ctr"/>
            <a:r>
              <a:rPr lang="en-CA" b="1" dirty="0"/>
              <a:t>Order of Business vs Agenda</a:t>
            </a:r>
            <a:br>
              <a:rPr lang="en-CA" b="1" dirty="0"/>
            </a:br>
            <a:r>
              <a:rPr lang="en-CA" sz="2400" b="1" dirty="0"/>
              <a:t>Terms often used interchangeably.</a:t>
            </a:r>
            <a:endParaRPr lang="en-CA" b="1" dirty="0"/>
          </a:p>
        </p:txBody>
      </p:sp>
      <p:sp>
        <p:nvSpPr>
          <p:cNvPr id="3" name="Content Placeholder 2"/>
          <p:cNvSpPr>
            <a:spLocks noGrp="1"/>
          </p:cNvSpPr>
          <p:nvPr>
            <p:ph idx="1"/>
          </p:nvPr>
        </p:nvSpPr>
        <p:spPr>
          <a:xfrm>
            <a:off x="1126378" y="2307405"/>
            <a:ext cx="8759952" cy="4294563"/>
          </a:xfrm>
        </p:spPr>
        <p:txBody>
          <a:bodyPr>
            <a:noAutofit/>
          </a:bodyPr>
          <a:lstStyle/>
          <a:p>
            <a:pPr marL="0" indent="0">
              <a:buNone/>
            </a:pPr>
            <a:r>
              <a:rPr lang="en-CA" sz="2400" b="1" dirty="0"/>
              <a:t>     </a:t>
            </a:r>
            <a:r>
              <a:rPr lang="en-CA" sz="2800" b="1" u="sng" dirty="0">
                <a:solidFill>
                  <a:schemeClr val="tx1"/>
                </a:solidFill>
              </a:rPr>
              <a:t>Standard Order of Business:</a:t>
            </a:r>
            <a:r>
              <a:rPr lang="en-CA" sz="2800" b="1" dirty="0">
                <a:solidFill>
                  <a:schemeClr val="tx1"/>
                </a:solidFill>
              </a:rPr>
              <a:t>   M R S </a:t>
            </a:r>
            <a:r>
              <a:rPr lang="en-CA" sz="2800" b="1" dirty="0" err="1">
                <a:solidFill>
                  <a:schemeClr val="tx1"/>
                </a:solidFill>
              </a:rPr>
              <a:t>S</a:t>
            </a:r>
            <a:r>
              <a:rPr lang="en-CA" sz="2800" b="1" dirty="0">
                <a:solidFill>
                  <a:schemeClr val="tx1"/>
                </a:solidFill>
              </a:rPr>
              <a:t> U N</a:t>
            </a:r>
          </a:p>
          <a:p>
            <a:pPr marL="0" indent="0">
              <a:spcBef>
                <a:spcPts val="600"/>
              </a:spcBef>
              <a:buNone/>
            </a:pPr>
            <a:r>
              <a:rPr lang="en-CA" sz="2600" dirty="0">
                <a:solidFill>
                  <a:schemeClr val="tx1"/>
                </a:solidFill>
              </a:rPr>
              <a:t>Approval of the </a:t>
            </a:r>
            <a:r>
              <a:rPr lang="en-CA" sz="2600" b="1" u="sng" dirty="0">
                <a:solidFill>
                  <a:schemeClr val="tx1"/>
                </a:solidFill>
              </a:rPr>
              <a:t>M</a:t>
            </a:r>
            <a:r>
              <a:rPr lang="en-CA" sz="2600" b="1" dirty="0">
                <a:solidFill>
                  <a:schemeClr val="tx1"/>
                </a:solidFill>
              </a:rPr>
              <a:t>inutes</a:t>
            </a:r>
          </a:p>
          <a:p>
            <a:pPr marL="0" indent="0">
              <a:spcBef>
                <a:spcPts val="600"/>
              </a:spcBef>
              <a:buNone/>
            </a:pPr>
            <a:r>
              <a:rPr lang="en-CA" sz="2600" b="1" u="sng" dirty="0">
                <a:solidFill>
                  <a:schemeClr val="tx1"/>
                </a:solidFill>
              </a:rPr>
              <a:t>R</a:t>
            </a:r>
            <a:r>
              <a:rPr lang="en-CA" sz="2600" b="1" dirty="0">
                <a:solidFill>
                  <a:schemeClr val="tx1"/>
                </a:solidFill>
              </a:rPr>
              <a:t>eports</a:t>
            </a:r>
            <a:r>
              <a:rPr lang="en-CA" sz="2600" dirty="0">
                <a:solidFill>
                  <a:schemeClr val="tx1"/>
                </a:solidFill>
              </a:rPr>
              <a:t> of:  Officers</a:t>
            </a:r>
          </a:p>
          <a:p>
            <a:pPr marL="0" indent="0">
              <a:spcBef>
                <a:spcPts val="600"/>
              </a:spcBef>
              <a:buNone/>
            </a:pPr>
            <a:r>
              <a:rPr lang="en-CA" sz="2600" dirty="0">
                <a:solidFill>
                  <a:schemeClr val="tx1"/>
                </a:solidFill>
              </a:rPr>
              <a:t>                     Boards</a:t>
            </a:r>
          </a:p>
          <a:p>
            <a:pPr marL="0" indent="0">
              <a:spcBef>
                <a:spcPts val="600"/>
              </a:spcBef>
              <a:buNone/>
            </a:pPr>
            <a:r>
              <a:rPr lang="en-CA" sz="2600" dirty="0">
                <a:solidFill>
                  <a:schemeClr val="tx1"/>
                </a:solidFill>
              </a:rPr>
              <a:t>                     Standing Committees</a:t>
            </a:r>
          </a:p>
          <a:p>
            <a:pPr marL="0" indent="0">
              <a:spcBef>
                <a:spcPts val="600"/>
              </a:spcBef>
              <a:buNone/>
            </a:pPr>
            <a:r>
              <a:rPr lang="en-CA" sz="2600" dirty="0">
                <a:solidFill>
                  <a:schemeClr val="tx1"/>
                </a:solidFill>
              </a:rPr>
              <a:t>Reports of </a:t>
            </a:r>
            <a:r>
              <a:rPr lang="en-CA" sz="2600" b="1" u="sng" dirty="0">
                <a:solidFill>
                  <a:schemeClr val="tx1"/>
                </a:solidFill>
              </a:rPr>
              <a:t>S</a:t>
            </a:r>
            <a:r>
              <a:rPr lang="en-CA" sz="2600" b="1" dirty="0">
                <a:solidFill>
                  <a:schemeClr val="tx1"/>
                </a:solidFill>
              </a:rPr>
              <a:t>pecial Committees </a:t>
            </a:r>
            <a:r>
              <a:rPr lang="en-CA" sz="2600" dirty="0">
                <a:solidFill>
                  <a:schemeClr val="tx1"/>
                </a:solidFill>
              </a:rPr>
              <a:t>(Ad Hoc)</a:t>
            </a:r>
          </a:p>
          <a:p>
            <a:pPr marL="0" indent="0">
              <a:spcBef>
                <a:spcPts val="600"/>
              </a:spcBef>
              <a:buNone/>
            </a:pPr>
            <a:r>
              <a:rPr lang="en-CA" sz="2600" b="1" u="sng" dirty="0">
                <a:solidFill>
                  <a:schemeClr val="tx1"/>
                </a:solidFill>
              </a:rPr>
              <a:t>S</a:t>
            </a:r>
            <a:r>
              <a:rPr lang="en-CA" sz="2600" b="1" dirty="0">
                <a:solidFill>
                  <a:schemeClr val="tx1"/>
                </a:solidFill>
              </a:rPr>
              <a:t>pecial Orders</a:t>
            </a:r>
          </a:p>
          <a:p>
            <a:pPr marL="0" indent="0">
              <a:spcBef>
                <a:spcPts val="600"/>
              </a:spcBef>
              <a:buNone/>
            </a:pPr>
            <a:r>
              <a:rPr lang="en-CA" sz="2600" b="1" u="sng" dirty="0">
                <a:solidFill>
                  <a:schemeClr val="tx1"/>
                </a:solidFill>
              </a:rPr>
              <a:t>U</a:t>
            </a:r>
            <a:r>
              <a:rPr lang="en-CA" sz="2600" b="1" dirty="0">
                <a:solidFill>
                  <a:schemeClr val="tx1"/>
                </a:solidFill>
              </a:rPr>
              <a:t>nfinished</a:t>
            </a:r>
            <a:r>
              <a:rPr lang="en-CA" sz="2600" dirty="0">
                <a:solidFill>
                  <a:schemeClr val="tx1"/>
                </a:solidFill>
              </a:rPr>
              <a:t> Business and General Orders</a:t>
            </a:r>
          </a:p>
          <a:p>
            <a:pPr marL="0" indent="0">
              <a:spcBef>
                <a:spcPts val="600"/>
              </a:spcBef>
              <a:buNone/>
            </a:pPr>
            <a:r>
              <a:rPr lang="en-CA" sz="2600" b="1" u="sng" dirty="0">
                <a:solidFill>
                  <a:schemeClr val="tx1"/>
                </a:solidFill>
              </a:rPr>
              <a:t>N</a:t>
            </a:r>
            <a:r>
              <a:rPr lang="en-CA" sz="2600" b="1" dirty="0">
                <a:solidFill>
                  <a:schemeClr val="tx1"/>
                </a:solidFill>
              </a:rPr>
              <a:t>ew</a:t>
            </a:r>
            <a:r>
              <a:rPr lang="en-CA" sz="2600" dirty="0">
                <a:solidFill>
                  <a:schemeClr val="tx1"/>
                </a:solidFill>
              </a:rPr>
              <a:t> Business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5" name="Picture 4" descr="How to Bring &lt;strong&gt;Caution&lt;/strong&gt; and Courage Together | Leadership Freak"/>
          <p:cNvPicPr>
            <a:picLocks noChangeAspect="1"/>
          </p:cNvPicPr>
          <p:nvPr/>
        </p:nvPicPr>
        <p:blipFill>
          <a:blip r:embed="rId3"/>
          <a:stretch>
            <a:fillRect/>
          </a:stretch>
        </p:blipFill>
        <p:spPr>
          <a:xfrm>
            <a:off x="8204596" y="3420845"/>
            <a:ext cx="3079100" cy="1991152"/>
          </a:xfrm>
          <a:prstGeom prst="rect">
            <a:avLst/>
          </a:prstGeom>
        </p:spPr>
      </p:pic>
      <p:sp>
        <p:nvSpPr>
          <p:cNvPr id="6" name="TextBox 5"/>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4150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9197587" cy="840845"/>
          </a:xfrm>
        </p:spPr>
        <p:txBody>
          <a:bodyPr/>
          <a:lstStyle/>
          <a:p>
            <a:pPr algn="ctr"/>
            <a:r>
              <a:rPr lang="en-CA" b="1" dirty="0"/>
              <a:t>Unfinished Business and General Orders</a:t>
            </a:r>
            <a:br>
              <a:rPr lang="en-CA" b="1" dirty="0"/>
            </a:br>
            <a:r>
              <a:rPr lang="en-CA" sz="2400" b="1" dirty="0"/>
              <a:t>(Questions that come from the previous meeting as a result of that meeting’s having adjourned without completing its order of business.)</a:t>
            </a:r>
          </a:p>
        </p:txBody>
      </p:sp>
      <p:sp>
        <p:nvSpPr>
          <p:cNvPr id="3" name="Content Placeholder 2"/>
          <p:cNvSpPr>
            <a:spLocks noGrp="1"/>
          </p:cNvSpPr>
          <p:nvPr>
            <p:ph idx="1"/>
          </p:nvPr>
        </p:nvSpPr>
        <p:spPr>
          <a:xfrm>
            <a:off x="1154953" y="2232025"/>
            <a:ext cx="10703672" cy="3416300"/>
          </a:xfrm>
        </p:spPr>
        <p:txBody>
          <a:bodyPr>
            <a:noAutofit/>
          </a:bodyPr>
          <a:lstStyle/>
          <a:p>
            <a:pPr marL="0" indent="0">
              <a:buNone/>
            </a:pPr>
            <a:r>
              <a:rPr lang="en-CA" sz="2400" b="1" dirty="0">
                <a:solidFill>
                  <a:schemeClr val="tx1"/>
                </a:solidFill>
              </a:rPr>
              <a:t>Unfinished Business:</a:t>
            </a:r>
          </a:p>
          <a:p>
            <a:pPr marL="457200" indent="-457200">
              <a:buClr>
                <a:srgbClr val="002060"/>
              </a:buClr>
              <a:buSzPct val="100000"/>
              <a:buFont typeface="+mj-lt"/>
              <a:buAutoNum type="arabicPeriod"/>
            </a:pPr>
            <a:r>
              <a:rPr lang="en-CA" sz="2400" dirty="0">
                <a:solidFill>
                  <a:schemeClr val="tx1"/>
                </a:solidFill>
              </a:rPr>
              <a:t>Question that was pending when the previous meeting adjourned. (that was not a special order)</a:t>
            </a:r>
          </a:p>
          <a:p>
            <a:pPr marL="457200" indent="-457200">
              <a:buClr>
                <a:srgbClr val="002060"/>
              </a:buClr>
              <a:buSzPct val="100000"/>
              <a:buFont typeface="+mj-lt"/>
              <a:buAutoNum type="arabicPeriod"/>
            </a:pPr>
            <a:r>
              <a:rPr lang="en-CA" sz="2400" dirty="0">
                <a:solidFill>
                  <a:schemeClr val="tx1"/>
                </a:solidFill>
              </a:rPr>
              <a:t>Questions that were unfinished business at previous meeting but not reached.</a:t>
            </a:r>
          </a:p>
          <a:p>
            <a:pPr marL="0" indent="0">
              <a:buClr>
                <a:srgbClr val="002060"/>
              </a:buClr>
              <a:buSzPct val="100000"/>
              <a:buNone/>
            </a:pPr>
            <a:r>
              <a:rPr lang="en-CA" sz="2400" b="1" dirty="0">
                <a:solidFill>
                  <a:schemeClr val="tx1"/>
                </a:solidFill>
              </a:rPr>
              <a:t>General Orders:</a:t>
            </a:r>
          </a:p>
          <a:p>
            <a:pPr marL="457200" indent="-457200">
              <a:buClr>
                <a:srgbClr val="002060"/>
              </a:buClr>
              <a:buSzPct val="100000"/>
              <a:buFont typeface="+mj-lt"/>
              <a:buAutoNum type="arabicPeriod"/>
            </a:pPr>
            <a:r>
              <a:rPr lang="en-CA" sz="2400" dirty="0">
                <a:solidFill>
                  <a:schemeClr val="tx1"/>
                </a:solidFill>
              </a:rPr>
              <a:t>Questions postponed or otherwise set as general orders for previous meeting not reached before it adjourned   </a:t>
            </a:r>
          </a:p>
          <a:p>
            <a:pPr marL="457200" indent="-457200">
              <a:buClr>
                <a:srgbClr val="002060"/>
              </a:buClr>
              <a:buSzPct val="100000"/>
              <a:buFont typeface="+mj-lt"/>
              <a:buAutoNum type="arabicPeriod"/>
            </a:pPr>
            <a:r>
              <a:rPr lang="en-CA" sz="2400" dirty="0">
                <a:solidFill>
                  <a:schemeClr val="tx1"/>
                </a:solidFill>
              </a:rPr>
              <a:t>Matters postponed to or otherwise made general orders for the present meeting.</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6655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Adjournment</a:t>
            </a:r>
          </a:p>
        </p:txBody>
      </p:sp>
      <p:sp>
        <p:nvSpPr>
          <p:cNvPr id="3" name="Content Placeholder 2"/>
          <p:cNvSpPr>
            <a:spLocks noGrp="1"/>
          </p:cNvSpPr>
          <p:nvPr>
            <p:ph idx="1"/>
          </p:nvPr>
        </p:nvSpPr>
        <p:spPr>
          <a:xfrm>
            <a:off x="1154955" y="2603500"/>
            <a:ext cx="10035784" cy="3783024"/>
          </a:xfrm>
        </p:spPr>
        <p:txBody>
          <a:bodyPr>
            <a:normAutofit fontScale="77500" lnSpcReduction="20000"/>
          </a:bodyPr>
          <a:lstStyle/>
          <a:p>
            <a:pPr marL="0" indent="0">
              <a:buNone/>
            </a:pPr>
            <a:r>
              <a:rPr lang="en-CA" sz="3200" dirty="0">
                <a:solidFill>
                  <a:schemeClr val="tx1"/>
                </a:solidFill>
                <a:latin typeface="Arial" panose="020B0604020202020204" pitchFamily="34" charset="0"/>
                <a:cs typeface="Arial" panose="020B0604020202020204" pitchFamily="34" charset="0"/>
              </a:rPr>
              <a:t>If the Agenda calls for a motion to adjourn a meeting at a specific time, the chair simply announces that it is time to adjourn.  No motion required.  He declares the meeting adjourned.</a:t>
            </a:r>
          </a:p>
          <a:p>
            <a:pPr marL="0" indent="0">
              <a:buNone/>
            </a:pPr>
            <a:endParaRPr lang="en-CA" sz="3200" dirty="0">
              <a:solidFill>
                <a:schemeClr val="tx1"/>
              </a:solidFill>
              <a:latin typeface="Arial" panose="020B0604020202020204" pitchFamily="34" charset="0"/>
              <a:cs typeface="Arial" panose="020B0604020202020204" pitchFamily="34" charset="0"/>
            </a:endParaRPr>
          </a:p>
          <a:p>
            <a:pPr marL="0" indent="0">
              <a:buNone/>
            </a:pPr>
            <a:r>
              <a:rPr lang="en-CA" sz="3200" dirty="0">
                <a:solidFill>
                  <a:schemeClr val="tx1"/>
                </a:solidFill>
                <a:latin typeface="Arial" panose="020B0604020202020204" pitchFamily="34" charset="0"/>
                <a:cs typeface="Arial" panose="020B0604020202020204" pitchFamily="34" charset="0"/>
              </a:rPr>
              <a:t>The motion to Adjourn is a very high ranking motion and can be proposed at any time so long as it does not interrupt a member speaking.</a:t>
            </a:r>
          </a:p>
          <a:p>
            <a:pPr marL="0" indent="0">
              <a:buNone/>
            </a:pPr>
            <a:endParaRPr lang="en-CA" sz="3200" dirty="0">
              <a:solidFill>
                <a:schemeClr val="tx1"/>
              </a:solidFill>
              <a:latin typeface="Arial" panose="020B0604020202020204" pitchFamily="34" charset="0"/>
              <a:cs typeface="Arial" panose="020B0604020202020204" pitchFamily="34" charset="0"/>
            </a:endParaRPr>
          </a:p>
          <a:p>
            <a:pPr marL="0" indent="0">
              <a:buNone/>
            </a:pPr>
            <a:r>
              <a:rPr lang="en-CA" sz="3200" dirty="0">
                <a:solidFill>
                  <a:schemeClr val="tx1"/>
                </a:solidFill>
                <a:latin typeface="Arial" panose="020B0604020202020204" pitchFamily="34" charset="0"/>
                <a:cs typeface="Arial" panose="020B0604020202020204" pitchFamily="34" charset="0"/>
              </a:rPr>
              <a:t>If the assembly wished to continue, they can move to set aside the order of the day.</a:t>
            </a:r>
          </a:p>
          <a:p>
            <a:pPr marL="0" indent="0">
              <a:buNone/>
            </a:pPr>
            <a:endParaRPr lang="en-CA"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255090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9197587" cy="783695"/>
          </a:xfrm>
        </p:spPr>
        <p:txBody>
          <a:bodyPr/>
          <a:lstStyle/>
          <a:p>
            <a:pPr algn="ctr"/>
            <a:r>
              <a:rPr lang="en-CA" sz="6000" b="1" dirty="0"/>
              <a:t>Thank You!  </a:t>
            </a:r>
          </a:p>
        </p:txBody>
      </p:sp>
      <p:pic>
        <p:nvPicPr>
          <p:cNvPr id="5" name="Content Placeholder 4" descr="... too big to ask &lt;strong&gt;questions&lt;/strong&gt;, never know too much to learn something new"/>
          <p:cNvPicPr>
            <a:picLocks noGrp="1" noChangeAspect="1"/>
          </p:cNvPicPr>
          <p:nvPr>
            <p:ph idx="1"/>
          </p:nvPr>
        </p:nvPicPr>
        <p:blipFill>
          <a:blip r:embed="rId3"/>
          <a:stretch>
            <a:fillRect/>
          </a:stretch>
        </p:blipFill>
        <p:spPr>
          <a:xfrm>
            <a:off x="4107656" y="2882900"/>
            <a:ext cx="2857500" cy="2857500"/>
          </a:xfrm>
        </p:spPr>
      </p:pic>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93652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Other Possible Categories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3" name="TextBox 2"/>
          <p:cNvSpPr txBox="1"/>
          <p:nvPr/>
        </p:nvSpPr>
        <p:spPr>
          <a:xfrm>
            <a:off x="1612152" y="2308486"/>
            <a:ext cx="6674597" cy="4185761"/>
          </a:xfrm>
          <a:prstGeom prst="rect">
            <a:avLst/>
          </a:prstGeom>
          <a:noFill/>
        </p:spPr>
        <p:txBody>
          <a:bodyPr wrap="square" rtlCol="0">
            <a:spAutoFit/>
          </a:bodyPr>
          <a:lstStyle/>
          <a:p>
            <a:r>
              <a:rPr lang="en-US" sz="3600" b="1" kern="1200" dirty="0">
                <a:solidFill>
                  <a:schemeClr val="tx1"/>
                </a:solidFill>
                <a:latin typeface="Arial" panose="020B0604020202020204" pitchFamily="34" charset="0"/>
                <a:cs typeface="Arial" panose="020B0604020202020204" pitchFamily="34" charset="0"/>
              </a:rPr>
              <a:t>Other categories:</a:t>
            </a:r>
          </a:p>
          <a:p>
            <a:endParaRPr lang="en-US" sz="2000" dirty="0">
              <a:latin typeface="Arial" panose="020B0604020202020204" pitchFamily="34" charset="0"/>
              <a:cs typeface="Arial" panose="020B0604020202020204" pitchFamily="34" charset="0"/>
            </a:endParaRPr>
          </a:p>
          <a:p>
            <a:r>
              <a:rPr lang="en-US" sz="3200" kern="1200" dirty="0">
                <a:solidFill>
                  <a:schemeClr val="tx1"/>
                </a:solidFill>
                <a:latin typeface="Arial" panose="020B0604020202020204" pitchFamily="34" charset="0"/>
                <a:cs typeface="Arial" panose="020B0604020202020204" pitchFamily="34" charset="0"/>
              </a:rPr>
              <a:t>Opening Ceremonies or Exercises</a:t>
            </a:r>
          </a:p>
          <a:p>
            <a:r>
              <a:rPr lang="en-US" sz="3200" dirty="0">
                <a:latin typeface="Arial" panose="020B0604020202020204" pitchFamily="34" charset="0"/>
                <a:cs typeface="Arial" panose="020B0604020202020204" pitchFamily="34" charset="0"/>
              </a:rPr>
              <a:t>Roll Call</a:t>
            </a:r>
          </a:p>
          <a:p>
            <a:r>
              <a:rPr lang="en-US" sz="3200" b="1" dirty="0">
                <a:latin typeface="Arial" panose="020B0604020202020204" pitchFamily="34" charset="0"/>
                <a:cs typeface="Arial" panose="020B0604020202020204" pitchFamily="34" charset="0"/>
              </a:rPr>
              <a:t>*Approval of Agenda</a:t>
            </a:r>
          </a:p>
          <a:p>
            <a:r>
              <a:rPr lang="en-US" sz="3200" kern="1200" dirty="0">
                <a:solidFill>
                  <a:schemeClr val="tx1"/>
                </a:solidFill>
                <a:latin typeface="Arial" panose="020B0604020202020204" pitchFamily="34" charset="0"/>
                <a:cs typeface="Arial" panose="020B0604020202020204" pitchFamily="34" charset="0"/>
              </a:rPr>
              <a:t>Consent Agenda</a:t>
            </a:r>
          </a:p>
          <a:p>
            <a:r>
              <a:rPr lang="en-US" sz="3200" dirty="0">
                <a:latin typeface="Arial" panose="020B0604020202020204" pitchFamily="34" charset="0"/>
                <a:cs typeface="Arial" panose="020B0604020202020204" pitchFamily="34" charset="0"/>
              </a:rPr>
              <a:t>Announcements</a:t>
            </a:r>
          </a:p>
          <a:p>
            <a:r>
              <a:rPr lang="en-US" sz="3200" kern="1200" dirty="0">
                <a:solidFill>
                  <a:schemeClr val="tx1"/>
                </a:solidFill>
                <a:latin typeface="Arial" panose="020B0604020202020204" pitchFamily="34" charset="0"/>
                <a:cs typeface="Arial" panose="020B0604020202020204" pitchFamily="34" charset="0"/>
              </a:rPr>
              <a:t>Program</a:t>
            </a:r>
          </a:p>
          <a:p>
            <a:endParaRPr lang="en-US" sz="1800" kern="1200" dirty="0">
              <a:solidFill>
                <a:schemeClr val="tx1"/>
              </a:solidFill>
              <a:latin typeface="+mn-lt"/>
              <a:ea typeface="+mn-ea"/>
              <a:cs typeface="+mn-cs"/>
            </a:endParaRPr>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149632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001" y="713232"/>
            <a:ext cx="8761413" cy="1060704"/>
          </a:xfrm>
        </p:spPr>
        <p:txBody>
          <a:bodyPr/>
          <a:lstStyle/>
          <a:p>
            <a:pPr algn="ctr"/>
            <a:br>
              <a:rPr lang="en-CA" b="1" dirty="0"/>
            </a:br>
            <a:r>
              <a:rPr lang="en-CA" b="1" dirty="0"/>
              <a:t>Call to Order</a:t>
            </a:r>
            <a:br>
              <a:rPr lang="en-CA" b="1" dirty="0"/>
            </a:br>
            <a:r>
              <a:rPr lang="en-CA" sz="2400" b="1" dirty="0"/>
              <a:t>(can happen throughout a meeting)</a:t>
            </a:r>
            <a:br>
              <a:rPr lang="en-CA" b="1" dirty="0"/>
            </a:br>
            <a:endParaRPr lang="en-CA"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3" name="TextBox 2"/>
          <p:cNvSpPr txBox="1"/>
          <p:nvPr/>
        </p:nvSpPr>
        <p:spPr>
          <a:xfrm>
            <a:off x="822961" y="2325721"/>
            <a:ext cx="11119104" cy="4739759"/>
          </a:xfrm>
          <a:prstGeom prst="rect">
            <a:avLst/>
          </a:prstGeom>
          <a:noFill/>
        </p:spPr>
        <p:txBody>
          <a:bodyPr wrap="square" rtlCol="0">
            <a:spAutoFit/>
          </a:bodyPr>
          <a:lstStyle/>
          <a:p>
            <a:r>
              <a:rPr lang="en-US" sz="3200" b="1" kern="1200" dirty="0">
                <a:latin typeface="Arial" panose="020B0604020202020204" pitchFamily="34" charset="0"/>
                <a:cs typeface="Arial" panose="020B0604020202020204" pitchFamily="34" charset="0"/>
              </a:rPr>
              <a:t>The meeting was called to order at 6:30 pm.</a:t>
            </a:r>
          </a:p>
          <a:p>
            <a:endParaRPr lang="en-US" sz="3200" dirty="0">
              <a:latin typeface="Arial" panose="020B0604020202020204" pitchFamily="34" charset="0"/>
              <a:cs typeface="Arial" panose="020B0604020202020204" pitchFamily="34" charset="0"/>
            </a:endParaRPr>
          </a:p>
          <a:p>
            <a:r>
              <a:rPr lang="en-US" sz="3000" kern="1200" dirty="0">
                <a:solidFill>
                  <a:schemeClr val="tx1"/>
                </a:solidFill>
                <a:latin typeface="Arial" panose="020B0604020202020204" pitchFamily="34" charset="0"/>
                <a:cs typeface="Arial" panose="020B0604020202020204" pitchFamily="34" charset="0"/>
              </a:rPr>
              <a:t>After Cal</a:t>
            </a:r>
            <a:r>
              <a:rPr lang="en-US" sz="3000" dirty="0">
                <a:latin typeface="Arial" panose="020B0604020202020204" pitchFamily="34" charset="0"/>
                <a:cs typeface="Arial" panose="020B0604020202020204" pitchFamily="34" charset="0"/>
              </a:rPr>
              <a:t>l to Order and before Reading and Approval of Minutes</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Opening Ceremonies</a:t>
            </a:r>
          </a:p>
          <a:p>
            <a:r>
              <a:rPr lang="en-US" sz="3200" dirty="0">
                <a:latin typeface="Arial" panose="020B0604020202020204" pitchFamily="34" charset="0"/>
                <a:cs typeface="Arial" panose="020B0604020202020204" pitchFamily="34" charset="0"/>
              </a:rPr>
              <a:t>Exercises</a:t>
            </a:r>
          </a:p>
          <a:p>
            <a:r>
              <a:rPr lang="en-US" sz="3200" dirty="0">
                <a:latin typeface="Arial" panose="020B0604020202020204" pitchFamily="34" charset="0"/>
                <a:cs typeface="Arial" panose="020B0604020202020204" pitchFamily="34" charset="0"/>
              </a:rPr>
              <a:t>Program</a:t>
            </a:r>
          </a:p>
          <a:p>
            <a:r>
              <a:rPr lang="en-US" sz="3200" dirty="0">
                <a:latin typeface="Arial" panose="020B0604020202020204" pitchFamily="34" charset="0"/>
                <a:cs typeface="Arial" panose="020B0604020202020204" pitchFamily="34" charset="0"/>
              </a:rPr>
              <a:t>Approval of the Agenda</a:t>
            </a:r>
          </a:p>
          <a:p>
            <a:endParaRPr lang="en-US" sz="2400" dirty="0"/>
          </a:p>
          <a:p>
            <a:endParaRPr lang="en-US" sz="2400"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237989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409" y="735924"/>
            <a:ext cx="8761413" cy="1092876"/>
          </a:xfrm>
        </p:spPr>
        <p:txBody>
          <a:bodyPr/>
          <a:lstStyle/>
          <a:p>
            <a:pPr algn="ctr"/>
            <a:r>
              <a:rPr lang="en-CA" b="1" dirty="0"/>
              <a:t>Approval of the Agenda</a:t>
            </a:r>
            <a:br>
              <a:rPr lang="en-CA" b="1" dirty="0"/>
            </a:br>
            <a:r>
              <a:rPr lang="en-CA" b="1" dirty="0"/>
              <a:t>(</a:t>
            </a:r>
            <a:r>
              <a:rPr lang="en-CA" sz="2400" b="1" dirty="0"/>
              <a:t>at the start of the meeting)</a:t>
            </a:r>
          </a:p>
        </p:txBody>
      </p:sp>
      <p:sp>
        <p:nvSpPr>
          <p:cNvPr id="3" name="Content Placeholder 2"/>
          <p:cNvSpPr>
            <a:spLocks noGrp="1"/>
          </p:cNvSpPr>
          <p:nvPr>
            <p:ph idx="1"/>
          </p:nvPr>
        </p:nvSpPr>
        <p:spPr>
          <a:xfrm>
            <a:off x="983551" y="2400301"/>
            <a:ext cx="10405871" cy="3986224"/>
          </a:xfrm>
        </p:spPr>
        <p:txBody>
          <a:bodyPr>
            <a:normAutofit fontScale="92500" lnSpcReduction="20000"/>
          </a:bodyPr>
          <a:lstStyle/>
          <a:p>
            <a:pPr marL="0" indent="0">
              <a:buNone/>
            </a:pPr>
            <a:r>
              <a:rPr lang="en-CA" sz="3100" dirty="0">
                <a:solidFill>
                  <a:schemeClr val="tx1"/>
                </a:solidFill>
                <a:latin typeface="Arial" panose="020B0604020202020204" pitchFamily="34" charset="0"/>
                <a:cs typeface="Arial" panose="020B0604020202020204" pitchFamily="34" charset="0"/>
              </a:rPr>
              <a:t>Approving the Agenda locks in not only the order but also the items.</a:t>
            </a:r>
          </a:p>
          <a:p>
            <a:pPr marL="0" indent="0">
              <a:buNone/>
            </a:pPr>
            <a:r>
              <a:rPr lang="en-CA" sz="3100" dirty="0">
                <a:solidFill>
                  <a:schemeClr val="tx1"/>
                </a:solidFill>
                <a:latin typeface="Arial" panose="020B0604020202020204" pitchFamily="34" charset="0"/>
                <a:cs typeface="Arial" panose="020B0604020202020204" pitchFamily="34" charset="0"/>
              </a:rPr>
              <a:t>	“It is moved and seconded that the agenda be approved 	as distributed.”  or (as amended)</a:t>
            </a:r>
          </a:p>
          <a:p>
            <a:pPr marL="0" indent="0">
              <a:buNone/>
            </a:pPr>
            <a:endParaRPr lang="en-CA" sz="1500" dirty="0">
              <a:solidFill>
                <a:schemeClr val="tx1"/>
              </a:solidFill>
              <a:latin typeface="Arial" panose="020B0604020202020204" pitchFamily="34" charset="0"/>
              <a:cs typeface="Arial" panose="020B0604020202020204" pitchFamily="34" charset="0"/>
            </a:endParaRPr>
          </a:p>
          <a:p>
            <a:pPr marL="0" indent="0">
              <a:buNone/>
            </a:pPr>
            <a:r>
              <a:rPr lang="en-CA" sz="3100" dirty="0">
                <a:solidFill>
                  <a:schemeClr val="tx1"/>
                </a:solidFill>
                <a:latin typeface="Arial" panose="020B0604020202020204" pitchFamily="34" charset="0"/>
                <a:cs typeface="Arial" panose="020B0604020202020204" pitchFamily="34" charset="0"/>
              </a:rPr>
              <a:t>If a meeting goes off track or an item is missed inadvertently a member can use the motion “</a:t>
            </a:r>
            <a:r>
              <a:rPr lang="en-CA" sz="3100" b="1" i="1" dirty="0">
                <a:solidFill>
                  <a:schemeClr val="tx1"/>
                </a:solidFill>
                <a:latin typeface="Arial" panose="020B0604020202020204" pitchFamily="34" charset="0"/>
                <a:cs typeface="Arial" panose="020B0604020202020204" pitchFamily="34" charset="0"/>
              </a:rPr>
              <a:t>Call for Orders of the Day</a:t>
            </a:r>
            <a:r>
              <a:rPr lang="en-CA" sz="3100" dirty="0">
                <a:solidFill>
                  <a:schemeClr val="tx1"/>
                </a:solidFill>
                <a:latin typeface="Arial" panose="020B0604020202020204" pitchFamily="34" charset="0"/>
                <a:cs typeface="Arial" panose="020B0604020202020204" pitchFamily="34" charset="0"/>
              </a:rPr>
              <a:t>”.</a:t>
            </a:r>
          </a:p>
          <a:p>
            <a:pPr marL="0" indent="0">
              <a:buNone/>
            </a:pPr>
            <a:r>
              <a:rPr lang="en-CA" sz="3100" dirty="0">
                <a:solidFill>
                  <a:schemeClr val="tx1"/>
                </a:solidFill>
                <a:latin typeface="Arial" panose="020B0604020202020204" pitchFamily="34" charset="0"/>
                <a:cs typeface="Arial" panose="020B0604020202020204" pitchFamily="34" charset="0"/>
              </a:rPr>
              <a:t>		Can interrupt; no second; not debatable nor </a:t>
            </a:r>
          </a:p>
          <a:p>
            <a:pPr marL="0" indent="0">
              <a:buNone/>
            </a:pPr>
            <a:r>
              <a:rPr lang="en-CA" sz="3100" dirty="0">
                <a:solidFill>
                  <a:schemeClr val="tx1"/>
                </a:solidFill>
                <a:latin typeface="Arial" panose="020B0604020202020204" pitchFamily="34" charset="0"/>
                <a:cs typeface="Arial" panose="020B0604020202020204" pitchFamily="34" charset="0"/>
              </a:rPr>
              <a:t>		amendable; orders can be set aside with 2/3 vote.</a:t>
            </a:r>
          </a:p>
          <a:p>
            <a:pPr marL="0" indent="0">
              <a:buNone/>
            </a:pPr>
            <a:endParaRPr lang="en-CA" sz="1300" dirty="0">
              <a:solidFill>
                <a:schemeClr val="tx1"/>
              </a:solidFill>
              <a:latin typeface="Arial" panose="020B0604020202020204" pitchFamily="34" charset="0"/>
              <a:cs typeface="Arial" panose="020B0604020202020204" pitchFamily="34" charset="0"/>
            </a:endParaRPr>
          </a:p>
          <a:p>
            <a:pPr marL="0" indent="0">
              <a:buNone/>
            </a:pPr>
            <a:endParaRPr lang="en-CA" sz="3200" dirty="0">
              <a:latin typeface="Arial" panose="020B0604020202020204" pitchFamily="34" charset="0"/>
              <a:cs typeface="Arial" panose="020B0604020202020204" pitchFamily="34" charset="0"/>
            </a:endParaRPr>
          </a:p>
          <a:p>
            <a:pPr marL="0" indent="0">
              <a:buNone/>
            </a:pPr>
            <a:endParaRPr lang="en-CA" sz="3200" dirty="0">
              <a:latin typeface="Arial" panose="020B0604020202020204" pitchFamily="34" charset="0"/>
              <a:cs typeface="Arial" panose="020B0604020202020204" pitchFamily="34" charset="0"/>
            </a:endParaRPr>
          </a:p>
          <a:p>
            <a:pPr marL="0" indent="0">
              <a:buNone/>
            </a:pPr>
            <a:endParaRPr lang="en-CA" sz="3200" dirty="0">
              <a:latin typeface="Arial" panose="020B0604020202020204" pitchFamily="34" charset="0"/>
              <a:cs typeface="Arial" panose="020B0604020202020204" pitchFamily="34" charset="0"/>
            </a:endParaRP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39787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566928"/>
            <a:ext cx="8761413" cy="1499616"/>
          </a:xfrm>
        </p:spPr>
        <p:txBody>
          <a:bodyPr/>
          <a:lstStyle/>
          <a:p>
            <a:pPr algn="ctr"/>
            <a:r>
              <a:rPr lang="en-CA" b="1" dirty="0">
                <a:solidFill>
                  <a:srgbClr val="EBEBEB"/>
                </a:solidFill>
              </a:rPr>
              <a:t>Amending the Agenda</a:t>
            </a:r>
            <a:br>
              <a:rPr lang="en-CA" b="1" dirty="0">
                <a:solidFill>
                  <a:srgbClr val="EBEBEB"/>
                </a:solidFill>
              </a:rPr>
            </a:br>
            <a:r>
              <a:rPr lang="en-CA" b="1" dirty="0">
                <a:solidFill>
                  <a:srgbClr val="EBEBEB"/>
                </a:solidFill>
              </a:rPr>
              <a:t>(</a:t>
            </a:r>
            <a:r>
              <a:rPr lang="en-CA" sz="2400" b="1" dirty="0">
                <a:solidFill>
                  <a:srgbClr val="EBEBEB"/>
                </a:solidFill>
              </a:rPr>
              <a:t>during a meeting after already </a:t>
            </a:r>
            <a:br>
              <a:rPr lang="en-CA" sz="2400" b="1" dirty="0">
                <a:solidFill>
                  <a:srgbClr val="EBEBEB"/>
                </a:solidFill>
              </a:rPr>
            </a:br>
            <a:r>
              <a:rPr lang="en-CA" sz="2400" b="1" dirty="0">
                <a:solidFill>
                  <a:srgbClr val="EBEBEB"/>
                </a:solidFill>
              </a:rPr>
              <a:t>approved at the beginning)</a:t>
            </a:r>
            <a:endParaRPr lang="en-CA" dirty="0"/>
          </a:p>
        </p:txBody>
      </p:sp>
      <p:sp>
        <p:nvSpPr>
          <p:cNvPr id="3" name="Content Placeholder 2"/>
          <p:cNvSpPr>
            <a:spLocks noGrp="1"/>
          </p:cNvSpPr>
          <p:nvPr>
            <p:ph idx="1"/>
          </p:nvPr>
        </p:nvSpPr>
        <p:spPr>
          <a:xfrm>
            <a:off x="1154954" y="2603500"/>
            <a:ext cx="10256757" cy="3211513"/>
          </a:xfrm>
        </p:spPr>
        <p:txBody>
          <a:bodyPr>
            <a:normAutofit/>
          </a:bodyPr>
          <a:lstStyle/>
          <a:p>
            <a:pPr marL="0" indent="0">
              <a:buNone/>
            </a:pPr>
            <a:r>
              <a:rPr lang="en-CA" sz="3200" b="1" i="1" dirty="0">
                <a:solidFill>
                  <a:schemeClr val="tx1"/>
                </a:solidFill>
                <a:latin typeface="Arial" panose="020B0604020202020204" pitchFamily="34" charset="0"/>
                <a:cs typeface="Arial" panose="020B0604020202020204" pitchFamily="34" charset="0"/>
              </a:rPr>
              <a:t>Amend Something Previously Adopted:</a:t>
            </a:r>
          </a:p>
          <a:p>
            <a:pPr marL="0" indent="0">
              <a:buNone/>
            </a:pPr>
            <a:endParaRPr lang="en-CA" sz="1400" dirty="0">
              <a:solidFill>
                <a:schemeClr val="tx1"/>
              </a:solidFill>
              <a:latin typeface="Arial" panose="020B0604020202020204" pitchFamily="34" charset="0"/>
              <a:cs typeface="Arial" panose="020B0604020202020204" pitchFamily="34" charset="0"/>
            </a:endParaRPr>
          </a:p>
          <a:p>
            <a:pPr marL="0" indent="0">
              <a:buNone/>
            </a:pPr>
            <a:r>
              <a:rPr lang="en-CA" sz="3200" dirty="0">
                <a:solidFill>
                  <a:schemeClr val="tx1"/>
                </a:solidFill>
                <a:latin typeface="Arial" panose="020B0604020202020204" pitchFamily="34" charset="0"/>
                <a:cs typeface="Arial" panose="020B0604020202020204" pitchFamily="34" charset="0"/>
              </a:rPr>
              <a:t>Requires 2/3 vote; seconder; debatable and amendable.</a:t>
            </a:r>
          </a:p>
          <a:p>
            <a:pPr marL="0" indent="0">
              <a:buNone/>
            </a:pPr>
            <a:endParaRPr lang="en-CA" sz="1200" dirty="0">
              <a:solidFill>
                <a:schemeClr val="tx1"/>
              </a:solidFill>
              <a:latin typeface="Arial" panose="020B0604020202020204" pitchFamily="34" charset="0"/>
              <a:cs typeface="Arial" panose="020B0604020202020204" pitchFamily="34" charset="0"/>
            </a:endParaRPr>
          </a:p>
          <a:p>
            <a:pPr marL="800100" lvl="2" indent="0">
              <a:buNone/>
            </a:pPr>
            <a:r>
              <a:rPr lang="en-CA" sz="2800" dirty="0">
                <a:solidFill>
                  <a:schemeClr val="tx1"/>
                </a:solidFill>
                <a:latin typeface="Arial" panose="020B0604020202020204" pitchFamily="34" charset="0"/>
                <a:cs typeface="Arial" panose="020B0604020202020204" pitchFamily="34" charset="0"/>
              </a:rPr>
              <a:t>“I move to amend the agenda by adding …”</a:t>
            </a:r>
          </a:p>
          <a:p>
            <a:pPr marL="0" indent="0">
              <a:buNone/>
            </a:pPr>
            <a:endParaRPr lang="en-CA"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20687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Minutes</a:t>
            </a:r>
          </a:p>
        </p:txBody>
      </p:sp>
      <p:sp>
        <p:nvSpPr>
          <p:cNvPr id="3" name="Slide Number Placeholder 2"/>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TextBox 3"/>
          <p:cNvSpPr txBox="1"/>
          <p:nvPr/>
        </p:nvSpPr>
        <p:spPr>
          <a:xfrm>
            <a:off x="1514475" y="2379851"/>
            <a:ext cx="9372600" cy="4539704"/>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Minutes are the official record of the proceedings of a meeting.  </a:t>
            </a:r>
            <a:r>
              <a:rPr lang="en-US" sz="3200" kern="1200" dirty="0">
                <a:solidFill>
                  <a:schemeClr val="tx1"/>
                </a:solidFill>
                <a:latin typeface="Arial" panose="020B0604020202020204" pitchFamily="34" charset="0"/>
                <a:cs typeface="Arial" panose="020B0604020202020204" pitchFamily="34" charset="0"/>
              </a:rPr>
              <a:t>Should include what was </a:t>
            </a:r>
            <a:r>
              <a:rPr lang="en-US" sz="3200" dirty="0">
                <a:latin typeface="Arial" panose="020B0604020202020204" pitchFamily="34" charset="0"/>
                <a:cs typeface="Arial" panose="020B0604020202020204" pitchFamily="34" charset="0"/>
              </a:rPr>
              <a:t>done at a meeting NOT what was said.</a:t>
            </a:r>
          </a:p>
          <a:p>
            <a:pPr algn="just">
              <a:spcAft>
                <a:spcPts val="600"/>
              </a:spcAft>
            </a:pPr>
            <a:endParaRPr lang="en-US" sz="1400"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Minutes should have a collective focus and not a personal focus.</a:t>
            </a:r>
          </a:p>
          <a:p>
            <a:endParaRPr lang="en-CA" sz="1400"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Minutes should not be a transcript.  A meeting is not a court of law.</a:t>
            </a:r>
          </a:p>
          <a:p>
            <a:pPr algn="just">
              <a:spcAft>
                <a:spcPts val="600"/>
              </a:spcAft>
            </a:pPr>
            <a:endParaRPr lang="en-US" sz="2700" kern="1200" dirty="0">
              <a:solidFill>
                <a:schemeClr val="tx1"/>
              </a:solidFill>
              <a:latin typeface="+mn-lt"/>
              <a:ea typeface="+mn-ea"/>
              <a:cs typeface="+mn-cs"/>
            </a:endParaRPr>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45262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843" y="1027113"/>
            <a:ext cx="8761413" cy="755120"/>
          </a:xfrm>
        </p:spPr>
        <p:txBody>
          <a:bodyPr/>
          <a:lstStyle/>
          <a:p>
            <a:pPr algn="ctr"/>
            <a:r>
              <a:rPr lang="en-CA" b="1" dirty="0"/>
              <a:t>Purpose of Minutes</a:t>
            </a:r>
            <a:br>
              <a:rPr lang="en-CA" b="1" dirty="0"/>
            </a:br>
            <a:endParaRPr lang="en-CA" sz="2400" b="1" dirty="0"/>
          </a:p>
        </p:txBody>
      </p:sp>
      <p:sp>
        <p:nvSpPr>
          <p:cNvPr id="3" name="Content Placeholder 2"/>
          <p:cNvSpPr>
            <a:spLocks noGrp="1"/>
          </p:cNvSpPr>
          <p:nvPr>
            <p:ph idx="1"/>
          </p:nvPr>
        </p:nvSpPr>
        <p:spPr>
          <a:xfrm>
            <a:off x="1397843" y="5229225"/>
            <a:ext cx="9746408" cy="1247774"/>
          </a:xfrm>
        </p:spPr>
        <p:txBody>
          <a:bodyPr>
            <a:normAutofit/>
          </a:bodyPr>
          <a:lstStyle/>
          <a:p>
            <a:pPr marL="0" indent="0" algn="just">
              <a:buNone/>
            </a:pPr>
            <a:r>
              <a:rPr lang="en-CA" sz="2400" i="1" dirty="0">
                <a:solidFill>
                  <a:schemeClr val="tx1"/>
                </a:solidFill>
                <a:latin typeface="Arial" panose="020B0604020202020204" pitchFamily="34" charset="0"/>
                <a:cs typeface="Arial" panose="020B0604020202020204" pitchFamily="34" charset="0"/>
              </a:rPr>
              <a:t>*A member who was not in attendance at the meeting for which minutes are being approved is not prevented from participating in their correction or approval.  </a:t>
            </a:r>
          </a:p>
          <a:p>
            <a:pPr marL="0" indent="0">
              <a:buNone/>
            </a:pPr>
            <a:endParaRPr lang="en-CA"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4" name="Content Placeholder 2"/>
          <p:cNvSpPr txBox="1">
            <a:spLocks/>
          </p:cNvSpPr>
          <p:nvPr/>
        </p:nvSpPr>
        <p:spPr>
          <a:xfrm>
            <a:off x="1397843" y="2274887"/>
            <a:ext cx="9746408" cy="2954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14350" indent="-514350">
              <a:buClr>
                <a:schemeClr val="tx1"/>
              </a:buClr>
              <a:buSzPct val="100000"/>
              <a:buFont typeface="+mj-lt"/>
              <a:buAutoNum type="arabicPeriod"/>
            </a:pPr>
            <a:r>
              <a:rPr lang="en-CA" sz="2900" dirty="0">
                <a:solidFill>
                  <a:schemeClr val="tx1"/>
                </a:solidFill>
                <a:latin typeface="Arial" panose="020B0604020202020204" pitchFamily="34" charset="0"/>
                <a:cs typeface="Arial" panose="020B0604020202020204" pitchFamily="34" charset="0"/>
              </a:rPr>
              <a:t>To refresh the memory of members who were present.</a:t>
            </a:r>
          </a:p>
          <a:p>
            <a:pPr marL="514350" indent="-514350">
              <a:buClr>
                <a:schemeClr val="tx1"/>
              </a:buClr>
              <a:buSzPct val="100000"/>
              <a:buFont typeface="+mj-lt"/>
              <a:buAutoNum type="arabicPeriod"/>
            </a:pPr>
            <a:r>
              <a:rPr lang="en-CA" sz="2900" dirty="0">
                <a:solidFill>
                  <a:schemeClr val="tx1"/>
                </a:solidFill>
                <a:latin typeface="Arial" panose="020B0604020202020204" pitchFamily="34" charset="0"/>
                <a:cs typeface="Arial" panose="020B0604020202020204" pitchFamily="34" charset="0"/>
              </a:rPr>
              <a:t>To inform those who were absent.*</a:t>
            </a:r>
          </a:p>
          <a:p>
            <a:pPr marL="514350" indent="-514350">
              <a:buClr>
                <a:schemeClr val="tx1"/>
              </a:buClr>
              <a:buSzPct val="100000"/>
              <a:buFont typeface="+mj-lt"/>
              <a:buAutoNum type="arabicPeriod"/>
            </a:pPr>
            <a:r>
              <a:rPr lang="en-CA" sz="2900" dirty="0">
                <a:solidFill>
                  <a:schemeClr val="tx1"/>
                </a:solidFill>
                <a:latin typeface="Arial" panose="020B0604020202020204" pitchFamily="34" charset="0"/>
                <a:cs typeface="Arial" panose="020B0604020202020204" pitchFamily="34" charset="0"/>
              </a:rPr>
              <a:t>To compile a history of acts and accomplishments.</a:t>
            </a:r>
          </a:p>
          <a:p>
            <a:pPr marL="0" indent="0">
              <a:buClr>
                <a:schemeClr val="tx1"/>
              </a:buClr>
              <a:buSzPct val="100000"/>
              <a:buNone/>
            </a:pPr>
            <a:endParaRPr lang="en-CA" sz="1700" dirty="0">
              <a:solidFill>
                <a:schemeClr val="tx1"/>
              </a:solidFill>
            </a:endParaRPr>
          </a:p>
          <a:p>
            <a:pPr marL="0" indent="0">
              <a:spcBef>
                <a:spcPts val="0"/>
              </a:spcBef>
              <a:buClr>
                <a:schemeClr val="tx1"/>
              </a:buClr>
              <a:buSzPct val="100000"/>
              <a:buNone/>
            </a:pPr>
            <a:r>
              <a:rPr lang="en-CA" sz="2900" dirty="0">
                <a:solidFill>
                  <a:schemeClr val="tx1"/>
                </a:solidFill>
              </a:rPr>
              <a:t>	</a:t>
            </a:r>
            <a:r>
              <a:rPr lang="en-CA" sz="2800" dirty="0">
                <a:solidFill>
                  <a:schemeClr val="tx1"/>
                </a:solidFill>
                <a:latin typeface="Arial" panose="020B0604020202020204" pitchFamily="34" charset="0"/>
                <a:cs typeface="Arial" panose="020B0604020202020204" pitchFamily="34" charset="0"/>
              </a:rPr>
              <a:t>Used by the courts as evidence or by auditors as proof </a:t>
            </a:r>
          </a:p>
          <a:p>
            <a:pPr marL="0" indent="0">
              <a:spcBef>
                <a:spcPts val="0"/>
              </a:spcBef>
              <a:buClr>
                <a:schemeClr val="tx1"/>
              </a:buClr>
              <a:buSzPct val="100000"/>
              <a:buNone/>
            </a:pPr>
            <a:r>
              <a:rPr lang="en-CA" sz="2800" dirty="0">
                <a:solidFill>
                  <a:schemeClr val="tx1"/>
                </a:solidFill>
                <a:latin typeface="Arial" panose="020B0604020202020204" pitchFamily="34" charset="0"/>
                <a:cs typeface="Arial" panose="020B0604020202020204" pitchFamily="34" charset="0"/>
              </a:rPr>
              <a:t>	of 	financial authorization by the organization.</a:t>
            </a:r>
            <a:endParaRPr lang="en-CA" sz="2900" dirty="0">
              <a:solidFill>
                <a:schemeClr val="tx1"/>
              </a:solidFill>
              <a:latin typeface="Arial" panose="020B0604020202020204" pitchFamily="34" charset="0"/>
              <a:cs typeface="Arial" panose="020B0604020202020204" pitchFamily="34" charset="0"/>
            </a:endParaRPr>
          </a:p>
          <a:p>
            <a:pPr marL="0" indent="0">
              <a:buClr>
                <a:schemeClr val="tx1"/>
              </a:buClr>
              <a:buSzPct val="100000"/>
              <a:buNone/>
            </a:pPr>
            <a:endParaRPr lang="en-CA" sz="2900" dirty="0">
              <a:solidFill>
                <a:schemeClr val="tx1"/>
              </a:solidFill>
            </a:endParaRPr>
          </a:p>
        </p:txBody>
      </p:sp>
      <p:sp>
        <p:nvSpPr>
          <p:cNvPr id="6" name="TextBox 5"/>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20942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down)">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374935" cy="812270"/>
          </a:xfrm>
        </p:spPr>
        <p:txBody>
          <a:bodyPr/>
          <a:lstStyle/>
          <a:p>
            <a:pPr algn="ctr"/>
            <a:r>
              <a:rPr lang="en-CA" b="1" dirty="0"/>
              <a:t>Approval of Minutes</a:t>
            </a:r>
            <a:br>
              <a:rPr lang="en-CA" b="1" dirty="0"/>
            </a:br>
            <a:r>
              <a:rPr lang="en-CA" sz="2400" b="1" dirty="0"/>
              <a:t>(first time approved)</a:t>
            </a:r>
          </a:p>
        </p:txBody>
      </p:sp>
      <p:sp>
        <p:nvSpPr>
          <p:cNvPr id="3" name="Content Placeholder 2"/>
          <p:cNvSpPr>
            <a:spLocks noGrp="1"/>
          </p:cNvSpPr>
          <p:nvPr>
            <p:ph idx="1"/>
          </p:nvPr>
        </p:nvSpPr>
        <p:spPr>
          <a:xfrm>
            <a:off x="728664" y="2214563"/>
            <a:ext cx="10787061" cy="4414837"/>
          </a:xfrm>
        </p:spPr>
        <p:txBody>
          <a:bodyPr>
            <a:noAutofit/>
          </a:bodyPr>
          <a:lstStyle/>
          <a:p>
            <a:pPr marL="0" indent="0">
              <a:spcBef>
                <a:spcPts val="0"/>
              </a:spcBef>
              <a:buNone/>
            </a:pPr>
            <a:r>
              <a:rPr lang="en-CA" sz="2400" dirty="0">
                <a:solidFill>
                  <a:schemeClr val="tx1"/>
                </a:solidFill>
                <a:latin typeface="Arial" panose="020B0604020202020204" pitchFamily="34" charset="0"/>
                <a:cs typeface="Arial" panose="020B0604020202020204" pitchFamily="34" charset="0"/>
              </a:rPr>
              <a:t>A formal motion while not out of order is not necessary.  </a:t>
            </a:r>
          </a:p>
          <a:p>
            <a:pPr marL="0" indent="0">
              <a:spcBef>
                <a:spcPts val="1800"/>
              </a:spcBef>
              <a:buNone/>
            </a:pPr>
            <a:r>
              <a:rPr lang="en-CA" sz="2400" i="1" dirty="0">
                <a:solidFill>
                  <a:schemeClr val="tx1"/>
                </a:solidFill>
                <a:latin typeface="Arial" panose="020B0604020202020204" pitchFamily="34" charset="0"/>
                <a:cs typeface="Arial" panose="020B0604020202020204" pitchFamily="34" charset="0"/>
              </a:rPr>
              <a:t>	“Are there any corrections to the minutes of December 15, 2016 as    	printed?”</a:t>
            </a:r>
          </a:p>
          <a:p>
            <a:pPr marL="0" indent="0">
              <a:lnSpc>
                <a:spcPct val="150000"/>
              </a:lnSpc>
              <a:buNone/>
            </a:pPr>
            <a:r>
              <a:rPr lang="en-CA" sz="2400" dirty="0">
                <a:solidFill>
                  <a:schemeClr val="tx1"/>
                </a:solidFill>
                <a:latin typeface="Arial" panose="020B0604020202020204" pitchFamily="34" charset="0"/>
                <a:cs typeface="Arial" panose="020B0604020202020204" pitchFamily="34" charset="0"/>
              </a:rPr>
              <a:t>If no corrections, the chair would simply say:</a:t>
            </a:r>
          </a:p>
          <a:p>
            <a:pPr marL="0" indent="0">
              <a:buNone/>
            </a:pPr>
            <a:r>
              <a:rPr lang="en-CA" sz="2400" dirty="0">
                <a:solidFill>
                  <a:schemeClr val="tx1"/>
                </a:solidFill>
                <a:latin typeface="Arial" panose="020B0604020202020204" pitchFamily="34" charset="0"/>
                <a:cs typeface="Arial" panose="020B0604020202020204" pitchFamily="34" charset="0"/>
              </a:rPr>
              <a:t>		</a:t>
            </a:r>
            <a:r>
              <a:rPr lang="en-CA" sz="2400" i="1" dirty="0">
                <a:solidFill>
                  <a:schemeClr val="tx1"/>
                </a:solidFill>
                <a:latin typeface="Arial" panose="020B0604020202020204" pitchFamily="34" charset="0"/>
                <a:cs typeface="Arial" panose="020B0604020202020204" pitchFamily="34" charset="0"/>
              </a:rPr>
              <a:t>“There being no corrections the minutes of December 15, 2016 are 	   		      approved as printed.”</a:t>
            </a:r>
          </a:p>
          <a:p>
            <a:pPr marL="0" indent="0">
              <a:lnSpc>
                <a:spcPct val="150000"/>
              </a:lnSpc>
              <a:buNone/>
            </a:pPr>
            <a:r>
              <a:rPr lang="en-CA" sz="2400" dirty="0">
                <a:solidFill>
                  <a:schemeClr val="tx1"/>
                </a:solidFill>
                <a:latin typeface="Arial" panose="020B0604020202020204" pitchFamily="34" charset="0"/>
                <a:cs typeface="Arial" panose="020B0604020202020204" pitchFamily="34" charset="0"/>
              </a:rPr>
              <a:t>The minutes would simply read:  </a:t>
            </a:r>
          </a:p>
          <a:p>
            <a:pPr marL="0" indent="0">
              <a:buNone/>
            </a:pPr>
            <a:r>
              <a:rPr lang="en-CA" sz="2400" dirty="0">
                <a:solidFill>
                  <a:schemeClr val="tx1"/>
                </a:solidFill>
                <a:latin typeface="Arial" panose="020B0604020202020204" pitchFamily="34" charset="0"/>
                <a:cs typeface="Arial" panose="020B0604020202020204" pitchFamily="34" charset="0"/>
              </a:rPr>
              <a:t>		The minutes of December 15, 2016, were approved as printed.</a:t>
            </a:r>
          </a:p>
          <a:p>
            <a:pPr marL="0" indent="0">
              <a:spcBef>
                <a:spcPts val="1800"/>
              </a:spcBef>
              <a:spcAft>
                <a:spcPts val="1200"/>
              </a:spcAft>
              <a:buNone/>
            </a:pPr>
            <a:endParaRPr lang="en-CA"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TextBox 4"/>
          <p:cNvSpPr txBox="1"/>
          <p:nvPr/>
        </p:nvSpPr>
        <p:spPr>
          <a:xfrm>
            <a:off x="7300914" y="6386524"/>
            <a:ext cx="4100512" cy="215444"/>
          </a:xfrm>
          <a:prstGeom prst="rect">
            <a:avLst/>
          </a:prstGeom>
          <a:noFill/>
        </p:spPr>
        <p:txBody>
          <a:bodyPr wrap="square" rtlCol="0">
            <a:spAutoFit/>
          </a:bodyPr>
          <a:lstStyle/>
          <a:p>
            <a:r>
              <a:rPr lang="en-US" sz="800" dirty="0"/>
              <a:t>Lori Lukinuk, Parliamentary Services, 807-628-3145, email: lalukinuk@tbaytel.net</a:t>
            </a:r>
            <a:endParaRPr lang="en-US" sz="800" kern="1200" dirty="0">
              <a:solidFill>
                <a:schemeClr val="tx1"/>
              </a:solidFill>
              <a:latin typeface="+mn-lt"/>
              <a:ea typeface="+mn-ea"/>
              <a:cs typeface="+mn-cs"/>
            </a:endParaRPr>
          </a:p>
        </p:txBody>
      </p:sp>
    </p:spTree>
    <p:extLst>
      <p:ext uri="{BB962C8B-B14F-4D97-AF65-F5344CB8AC3E}">
        <p14:creationId xmlns:p14="http://schemas.microsoft.com/office/powerpoint/2010/main" val="10549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1336</TotalTime>
  <Words>1090</Words>
  <Application>Microsoft Office PowerPoint</Application>
  <PresentationFormat>Widescreen</PresentationFormat>
  <Paragraphs>236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Wingdings</vt:lpstr>
      <vt:lpstr>Wingdings 3</vt:lpstr>
      <vt:lpstr>Ion Boardroom</vt:lpstr>
      <vt:lpstr>PowerPoint Presentation</vt:lpstr>
      <vt:lpstr>Order of Business vs Agenda Terms often used interchangeably.</vt:lpstr>
      <vt:lpstr>Other Possible Categories</vt:lpstr>
      <vt:lpstr> Call to Order (can happen throughout a meeting) </vt:lpstr>
      <vt:lpstr>Approval of the Agenda (at the start of the meeting)</vt:lpstr>
      <vt:lpstr>Amending the Agenda (during a meeting after already  approved at the beginning)</vt:lpstr>
      <vt:lpstr>Minutes</vt:lpstr>
      <vt:lpstr>Purpose of Minutes </vt:lpstr>
      <vt:lpstr>Approval of Minutes (first time approved)</vt:lpstr>
      <vt:lpstr>  </vt:lpstr>
      <vt:lpstr> </vt:lpstr>
      <vt:lpstr>Minute correction script – cont’d</vt:lpstr>
      <vt:lpstr>Minute correction script – cont’d</vt:lpstr>
      <vt:lpstr>Minute correction script – cont’d</vt:lpstr>
      <vt:lpstr>Approval of Minutes (after already being approved – even years earlier)</vt:lpstr>
      <vt:lpstr>Approval of Minutes – cont’d</vt:lpstr>
      <vt:lpstr>Should Movers and  Seconder be Recorded?</vt:lpstr>
      <vt:lpstr>Should Withdrawn Motions be Recorded?</vt:lpstr>
      <vt:lpstr>Committee Reports</vt:lpstr>
      <vt:lpstr>Unfinished Business and General Orders (Questions that come from the previous meeting as a result of that meeting’s having adjourned without completing its order of business.)</vt:lpstr>
      <vt:lpstr>Adjournment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Minutes Should Not Take Hours</dc:title>
  <dc:creator>Lori Lukinuk</dc:creator>
  <cp:lastModifiedBy>Lori Lukinuk</cp:lastModifiedBy>
  <cp:revision>129</cp:revision>
  <cp:lastPrinted>2017-02-10T01:21:50Z</cp:lastPrinted>
  <dcterms:created xsi:type="dcterms:W3CDTF">2017-01-29T20:07:31Z</dcterms:created>
  <dcterms:modified xsi:type="dcterms:W3CDTF">2017-02-20T17:42:49Z</dcterms:modified>
  <cp:contentStatus/>
</cp:coreProperties>
</file>